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9" r:id="rId14"/>
    <p:sldId id="270" r:id="rId15"/>
  </p:sldIdLst>
  <p:sldSz cx="12192000" cy="6858000"/>
  <p:notesSz cx="6858000" cy="9144000"/>
  <p:embeddedFontLs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Caveat" panose="020B0604020202020204" charset="0"/>
      <p:regular r:id="rId21"/>
      <p:bold r:id="rId22"/>
    </p:embeddedFont>
    <p:embeddedFont>
      <p:font typeface="Golos Text" panose="020B0604020202020204" charset="0"/>
      <p:regular r:id="rId23"/>
      <p:bold r:id="rId24"/>
    </p:embeddedFont>
    <p:embeddedFont>
      <p:font typeface="Golos Text SemiBold" panose="020B0604020202020204" charset="0"/>
      <p:regular r:id="rId25"/>
      <p:bold r:id="rId26"/>
    </p:embeddedFont>
    <p:embeddedFont>
      <p:font typeface="Pacifico" panose="020B0604020202020204" charset="-52"/>
      <p:regular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3863">
          <p15:clr>
            <a:srgbClr val="A4A3A4"/>
          </p15:clr>
        </p15:guide>
        <p15:guide id="2" orient="horz" pos="2205">
          <p15:clr>
            <a:srgbClr val="A4A3A4"/>
          </p15:clr>
        </p15:guide>
        <p15:guide id="3" orient="horz" pos="1474">
          <p15:clr>
            <a:srgbClr val="747775"/>
          </p15:clr>
        </p15:guide>
        <p15:guide id="4" orient="horz" pos="157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8" d="100"/>
          <a:sy n="118" d="100"/>
        </p:scale>
        <p:origin x="84" y="96"/>
      </p:cViewPr>
      <p:guideLst>
        <p:guide pos="3863"/>
        <p:guide orient="horz" pos="2205"/>
        <p:guide orient="horz" pos="1474"/>
        <p:guide orient="horz" pos="157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6" name="Google Shape;12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326b28bb779_0_1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60" name="Google Shape;360;g326b28bb779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2af389290d2_0_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84" name="Google Shape;384;g2af389290d2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326b28bb779_0_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10" name="Google Shape;410;g326b28bb779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8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38" name="Google Shape;438;p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47" name="Google Shape;447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/>
              <a:t> Масштабируемость</a:t>
            </a:r>
            <a:endParaRPr/>
          </a:p>
        </p:txBody>
      </p:sp>
      <p:sp>
        <p:nvSpPr>
          <p:cNvPr id="134" name="Google Shape;134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a5214e9c45_0_90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8" name="Google Shape;158;g2a5214e9c45_0_9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a5214e9c45_0_7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4" name="Google Shape;194;g2a5214e9c45_0_7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2a5214e9c45_0_45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4" name="Google Shape;214;g2a5214e9c45_0_4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2a5214e9c45_0_10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4" name="Google Shape;234;g2a5214e9c45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326b28bb779_0_46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8" name="Google Shape;248;g326b28bb779_0_4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2a5214e9c45_0_4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59" name="Google Shape;259;g2a5214e9c45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2a5214e9c45_0_20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21" name="Google Shape;321;g2a5214e9c45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ustom Layout">
  <p:cSld name="1_Custom Layout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_Custom Layout">
  <p:cSld name="30_Custom Layou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1"/>
          <p:cNvSpPr>
            <a:spLocks noGrp="1"/>
          </p:cNvSpPr>
          <p:nvPr>
            <p:ph type="pic" idx="2"/>
          </p:nvPr>
        </p:nvSpPr>
        <p:spPr>
          <a:xfrm>
            <a:off x="8205576" y="932597"/>
            <a:ext cx="2843424" cy="5087203"/>
          </a:xfrm>
          <a:prstGeom prst="rect">
            <a:avLst/>
          </a:prstGeom>
          <a:solidFill>
            <a:schemeClr val="dk1">
              <a:alpha val="20000"/>
            </a:schemeClr>
          </a:soli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Custom Layout">
  <p:cSld name="3_Custom Layout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2"/>
          <p:cNvSpPr>
            <a:spLocks noGrp="1"/>
          </p:cNvSpPr>
          <p:nvPr>
            <p:ph type="pic" idx="2"/>
          </p:nvPr>
        </p:nvSpPr>
        <p:spPr>
          <a:xfrm>
            <a:off x="4708032" y="-306781"/>
            <a:ext cx="7791450" cy="7472973"/>
          </a:xfrm>
          <a:prstGeom prst="rect">
            <a:avLst/>
          </a:prstGeom>
          <a:noFill/>
          <a:ln>
            <a:noFill/>
          </a:ln>
        </p:spPr>
      </p:sp>
      <p:sp>
        <p:nvSpPr>
          <p:cNvPr id="43" name="Google Shape;43;p12"/>
          <p:cNvSpPr txBox="1"/>
          <p:nvPr/>
        </p:nvSpPr>
        <p:spPr>
          <a:xfrm>
            <a:off x="1044039" y="1926232"/>
            <a:ext cx="4872339" cy="1063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E13AB"/>
              </a:buClr>
              <a:buSzPts val="3400"/>
              <a:buFont typeface="Golos Text SemiBold"/>
              <a:buNone/>
            </a:pPr>
            <a:r>
              <a:rPr lang="ru-RU" sz="3400" b="1" i="0" u="none" strike="noStrike" cap="none">
                <a:solidFill>
                  <a:srgbClr val="7E13AB"/>
                </a:solidFill>
                <a:latin typeface="Golos Text SemiBold"/>
                <a:ea typeface="Golos Text SemiBold"/>
                <a:cs typeface="Golos Text SemiBold"/>
                <a:sym typeface="Golos Text SemiBold"/>
              </a:rPr>
              <a:t>Заголовок</a:t>
            </a:r>
            <a:r>
              <a:rPr lang="ru-RU" sz="3400" b="1" i="0" u="none" strike="noStrike" cap="none">
                <a:solidFill>
                  <a:srgbClr val="0B2027"/>
                </a:solidFill>
                <a:latin typeface="Golos Text SemiBold"/>
                <a:ea typeface="Golos Text SemiBold"/>
                <a:cs typeface="Golos Text SemiBold"/>
                <a:sym typeface="Golos Text SemiBold"/>
              </a:rPr>
              <a:t> </a:t>
            </a:r>
            <a:br>
              <a:rPr lang="ru-RU" sz="3400" b="1" i="0" u="none" strike="noStrike" cap="none">
                <a:solidFill>
                  <a:srgbClr val="0B2027"/>
                </a:solidFill>
                <a:latin typeface="Golos Text SemiBold"/>
                <a:ea typeface="Golos Text SemiBold"/>
                <a:cs typeface="Golos Text SemiBold"/>
                <a:sym typeface="Golos Text SemiBold"/>
              </a:rPr>
            </a:br>
            <a:r>
              <a:rPr lang="ru-RU" sz="3400" b="1" i="0" u="none" strike="noStrike" cap="none">
                <a:solidFill>
                  <a:srgbClr val="0B2027"/>
                </a:solidFill>
                <a:latin typeface="Golos Text SemiBold"/>
                <a:ea typeface="Golos Text SemiBold"/>
                <a:cs typeface="Golos Text SemiBold"/>
                <a:sym typeface="Golos Text SemiBold"/>
              </a:rPr>
              <a:t>в 2 строки </a:t>
            </a:r>
            <a:br>
              <a:rPr lang="ru-RU" sz="3400" b="0" i="0" u="none" strike="noStrike" cap="none">
                <a:solidFill>
                  <a:schemeClr val="accent1"/>
                </a:solidFill>
                <a:latin typeface="Golos Text"/>
                <a:ea typeface="Golos Text"/>
                <a:cs typeface="Golos Text"/>
                <a:sym typeface="Golos Text"/>
              </a:rPr>
            </a:br>
            <a:endParaRPr sz="3400" b="1" i="0" u="none" strike="noStrike" cap="none">
              <a:solidFill>
                <a:srgbClr val="7E13AB"/>
              </a:solidFill>
              <a:latin typeface="Golos Text SemiBold"/>
              <a:ea typeface="Golos Text SemiBold"/>
              <a:cs typeface="Golos Text SemiBold"/>
              <a:sym typeface="Golos Text SemiBold"/>
            </a:endParaRPr>
          </a:p>
        </p:txBody>
      </p:sp>
      <p:sp>
        <p:nvSpPr>
          <p:cNvPr id="44" name="Google Shape;44;p12"/>
          <p:cNvSpPr txBox="1"/>
          <p:nvPr/>
        </p:nvSpPr>
        <p:spPr>
          <a:xfrm>
            <a:off x="1142999" y="3429000"/>
            <a:ext cx="4569823" cy="292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-RU" sz="1200" b="0" i="0" u="none" strike="noStrike" cap="none">
                <a:solidFill>
                  <a:srgbClr val="0B2027"/>
                </a:solidFill>
                <a:latin typeface="Golos Text"/>
                <a:ea typeface="Golos Text"/>
                <a:cs typeface="Golos Text"/>
                <a:sym typeface="Golos Text"/>
              </a:rPr>
              <a:t>Текст</a:t>
            </a:r>
            <a:endParaRPr sz="1200" b="0" i="0" u="none" strike="noStrike" cap="none">
              <a:solidFill>
                <a:srgbClr val="0B2027"/>
              </a:solidFill>
              <a:latin typeface="Golos Text"/>
              <a:ea typeface="Golos Text"/>
              <a:cs typeface="Golos Text"/>
              <a:sym typeface="Golos Tex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_Custom Layout">
  <p:cSld name="10_Custom Layout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3"/>
          <p:cNvSpPr>
            <a:spLocks noGrp="1"/>
          </p:cNvSpPr>
          <p:nvPr>
            <p:ph type="pic" idx="2"/>
          </p:nvPr>
        </p:nvSpPr>
        <p:spPr>
          <a:xfrm>
            <a:off x="4732016" y="2036004"/>
            <a:ext cx="2727968" cy="2572032"/>
          </a:xfrm>
          <a:prstGeom prst="rect">
            <a:avLst/>
          </a:prstGeom>
          <a:solidFill>
            <a:schemeClr val="dk1">
              <a:alpha val="20000"/>
            </a:schemeClr>
          </a:solidFill>
          <a:ln>
            <a:noFill/>
          </a:ln>
        </p:spPr>
      </p:sp>
      <p:sp>
        <p:nvSpPr>
          <p:cNvPr id="47" name="Google Shape;47;p13"/>
          <p:cNvSpPr>
            <a:spLocks noGrp="1"/>
          </p:cNvSpPr>
          <p:nvPr>
            <p:ph type="pic" idx="3"/>
          </p:nvPr>
        </p:nvSpPr>
        <p:spPr>
          <a:xfrm>
            <a:off x="7943864" y="2036004"/>
            <a:ext cx="2727968" cy="2572032"/>
          </a:xfrm>
          <a:prstGeom prst="rect">
            <a:avLst/>
          </a:prstGeom>
          <a:solidFill>
            <a:schemeClr val="dk1">
              <a:alpha val="20000"/>
            </a:schemeClr>
          </a:solidFill>
          <a:ln>
            <a:noFill/>
          </a:ln>
        </p:spPr>
      </p:sp>
      <p:sp>
        <p:nvSpPr>
          <p:cNvPr id="48" name="Google Shape;48;p13"/>
          <p:cNvSpPr>
            <a:spLocks noGrp="1"/>
          </p:cNvSpPr>
          <p:nvPr>
            <p:ph type="pic" idx="4"/>
          </p:nvPr>
        </p:nvSpPr>
        <p:spPr>
          <a:xfrm>
            <a:off x="1520168" y="2036004"/>
            <a:ext cx="2727968" cy="2572032"/>
          </a:xfrm>
          <a:prstGeom prst="rect">
            <a:avLst/>
          </a:prstGeom>
          <a:solidFill>
            <a:schemeClr val="dk1">
              <a:alpha val="20000"/>
            </a:schemeClr>
          </a:solidFill>
          <a:ln>
            <a:noFill/>
          </a:ln>
        </p:spPr>
      </p:sp>
      <p:sp>
        <p:nvSpPr>
          <p:cNvPr id="49" name="Google Shape;49;p13"/>
          <p:cNvSpPr txBox="1">
            <a:spLocks noGrp="1"/>
          </p:cNvSpPr>
          <p:nvPr>
            <p:ph type="title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Calibri"/>
              <a:buNone/>
              <a:defRPr sz="3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Custom Layout">
  <p:cSld name="8_Custom Layou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4"/>
          <p:cNvSpPr>
            <a:spLocks noGrp="1"/>
          </p:cNvSpPr>
          <p:nvPr>
            <p:ph type="pic" idx="2"/>
          </p:nvPr>
        </p:nvSpPr>
        <p:spPr>
          <a:xfrm>
            <a:off x="1512510" y="3997187"/>
            <a:ext cx="4397595" cy="2022612"/>
          </a:xfrm>
          <a:prstGeom prst="rect">
            <a:avLst/>
          </a:prstGeom>
          <a:solidFill>
            <a:schemeClr val="dk1">
              <a:alpha val="20000"/>
            </a:schemeClr>
          </a:solidFill>
          <a:ln>
            <a:noFill/>
          </a:ln>
        </p:spPr>
      </p:sp>
      <p:sp>
        <p:nvSpPr>
          <p:cNvPr id="52" name="Google Shape;52;p14"/>
          <p:cNvSpPr>
            <a:spLocks noGrp="1"/>
          </p:cNvSpPr>
          <p:nvPr>
            <p:ph type="pic" idx="3"/>
          </p:nvPr>
        </p:nvSpPr>
        <p:spPr>
          <a:xfrm>
            <a:off x="6262580" y="1655656"/>
            <a:ext cx="4397595" cy="2022612"/>
          </a:xfrm>
          <a:prstGeom prst="rect">
            <a:avLst/>
          </a:prstGeom>
          <a:solidFill>
            <a:schemeClr val="dk1">
              <a:alpha val="20000"/>
            </a:schemeClr>
          </a:solidFill>
          <a:ln>
            <a:noFill/>
          </a:ln>
        </p:spPr>
      </p:sp>
      <p:sp>
        <p:nvSpPr>
          <p:cNvPr id="53" name="Google Shape;53;p14"/>
          <p:cNvSpPr txBox="1">
            <a:spLocks noGrp="1"/>
          </p:cNvSpPr>
          <p:nvPr>
            <p:ph type="title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Calibri"/>
              <a:buNone/>
              <a:defRPr sz="3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oduct 3 column layout">
  <p:cSld name="Product 3 column layou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>
            <a:spLocks noGrp="1"/>
          </p:cNvSpPr>
          <p:nvPr>
            <p:ph type="title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Calibri"/>
              <a:buNone/>
              <a:defRPr sz="3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" name="Google Shape;56;p15"/>
          <p:cNvSpPr>
            <a:spLocks noGrp="1"/>
          </p:cNvSpPr>
          <p:nvPr>
            <p:ph type="pic" idx="2"/>
          </p:nvPr>
        </p:nvSpPr>
        <p:spPr>
          <a:xfrm>
            <a:off x="1143000" y="1981200"/>
            <a:ext cx="1911335" cy="1933759"/>
          </a:xfrm>
          <a:prstGeom prst="roundRect">
            <a:avLst>
              <a:gd name="adj" fmla="val 7358"/>
            </a:avLst>
          </a:prstGeom>
          <a:solidFill>
            <a:schemeClr val="dk1">
              <a:alpha val="20000"/>
            </a:schemeClr>
          </a:solidFill>
          <a:ln>
            <a:noFill/>
          </a:ln>
        </p:spPr>
      </p:sp>
      <p:sp>
        <p:nvSpPr>
          <p:cNvPr id="57" name="Google Shape;57;p15"/>
          <p:cNvSpPr>
            <a:spLocks noGrp="1"/>
          </p:cNvSpPr>
          <p:nvPr>
            <p:ph type="pic" idx="3"/>
          </p:nvPr>
        </p:nvSpPr>
        <p:spPr>
          <a:xfrm>
            <a:off x="3238841" y="1981200"/>
            <a:ext cx="1911335" cy="1933759"/>
          </a:xfrm>
          <a:prstGeom prst="roundRect">
            <a:avLst>
              <a:gd name="adj" fmla="val 7358"/>
            </a:avLst>
          </a:prstGeom>
          <a:solidFill>
            <a:schemeClr val="dk1">
              <a:alpha val="20000"/>
            </a:schemeClr>
          </a:solidFill>
          <a:ln>
            <a:noFill/>
          </a:ln>
        </p:spPr>
      </p:sp>
      <p:sp>
        <p:nvSpPr>
          <p:cNvPr id="58" name="Google Shape;58;p15"/>
          <p:cNvSpPr>
            <a:spLocks noGrp="1"/>
          </p:cNvSpPr>
          <p:nvPr>
            <p:ph type="pic" idx="4"/>
          </p:nvPr>
        </p:nvSpPr>
        <p:spPr>
          <a:xfrm>
            <a:off x="1143000" y="4086041"/>
            <a:ext cx="1911335" cy="1933759"/>
          </a:xfrm>
          <a:prstGeom prst="roundRect">
            <a:avLst>
              <a:gd name="adj" fmla="val 7358"/>
            </a:avLst>
          </a:prstGeom>
          <a:solidFill>
            <a:schemeClr val="dk1">
              <a:alpha val="20000"/>
            </a:schemeClr>
          </a:solidFill>
          <a:ln>
            <a:noFill/>
          </a:ln>
        </p:spPr>
      </p:sp>
      <p:sp>
        <p:nvSpPr>
          <p:cNvPr id="59" name="Google Shape;59;p15"/>
          <p:cNvSpPr>
            <a:spLocks noGrp="1"/>
          </p:cNvSpPr>
          <p:nvPr>
            <p:ph type="pic" idx="5"/>
          </p:nvPr>
        </p:nvSpPr>
        <p:spPr>
          <a:xfrm>
            <a:off x="3238841" y="4086041"/>
            <a:ext cx="1911335" cy="1933759"/>
          </a:xfrm>
          <a:prstGeom prst="roundRect">
            <a:avLst>
              <a:gd name="adj" fmla="val 7358"/>
            </a:avLst>
          </a:prstGeom>
          <a:solidFill>
            <a:schemeClr val="dk1">
              <a:alpha val="20000"/>
            </a:schemeClr>
          </a:solidFill>
          <a:ln>
            <a:noFill/>
          </a:ln>
        </p:spPr>
      </p:sp>
      <p:sp>
        <p:nvSpPr>
          <p:cNvPr id="60" name="Google Shape;60;p15"/>
          <p:cNvSpPr>
            <a:spLocks noGrp="1"/>
          </p:cNvSpPr>
          <p:nvPr>
            <p:ph type="pic" idx="6"/>
          </p:nvPr>
        </p:nvSpPr>
        <p:spPr>
          <a:xfrm>
            <a:off x="5334682" y="1981200"/>
            <a:ext cx="5714318" cy="4038600"/>
          </a:xfrm>
          <a:prstGeom prst="roundRect">
            <a:avLst>
              <a:gd name="adj" fmla="val 3437"/>
            </a:avLst>
          </a:prstGeom>
          <a:solidFill>
            <a:schemeClr val="dk1">
              <a:alpha val="20000"/>
            </a:schemeClr>
          </a:soli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Product 3 column layout">
  <p:cSld name="2_Product 3 column layou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>
            <a:spLocks noGrp="1"/>
          </p:cNvSpPr>
          <p:nvPr>
            <p:ph type="title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Calibri"/>
              <a:buNone/>
              <a:defRPr sz="3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" name="Google Shape;63;p16"/>
          <p:cNvSpPr>
            <a:spLocks noGrp="1"/>
          </p:cNvSpPr>
          <p:nvPr>
            <p:ph type="pic" idx="2"/>
          </p:nvPr>
        </p:nvSpPr>
        <p:spPr>
          <a:xfrm>
            <a:off x="7041824" y="1981200"/>
            <a:ext cx="1911335" cy="1933759"/>
          </a:xfrm>
          <a:prstGeom prst="roundRect">
            <a:avLst>
              <a:gd name="adj" fmla="val 7358"/>
            </a:avLst>
          </a:prstGeom>
          <a:solidFill>
            <a:schemeClr val="dk1">
              <a:alpha val="20000"/>
            </a:schemeClr>
          </a:solidFill>
          <a:ln>
            <a:noFill/>
          </a:ln>
        </p:spPr>
      </p:sp>
      <p:sp>
        <p:nvSpPr>
          <p:cNvPr id="64" name="Google Shape;64;p16"/>
          <p:cNvSpPr>
            <a:spLocks noGrp="1"/>
          </p:cNvSpPr>
          <p:nvPr>
            <p:ph type="pic" idx="3"/>
          </p:nvPr>
        </p:nvSpPr>
        <p:spPr>
          <a:xfrm>
            <a:off x="9137665" y="1981200"/>
            <a:ext cx="1911335" cy="1933759"/>
          </a:xfrm>
          <a:prstGeom prst="roundRect">
            <a:avLst>
              <a:gd name="adj" fmla="val 7358"/>
            </a:avLst>
          </a:prstGeom>
          <a:solidFill>
            <a:schemeClr val="dk1">
              <a:alpha val="20000"/>
            </a:schemeClr>
          </a:solidFill>
          <a:ln>
            <a:noFill/>
          </a:ln>
        </p:spPr>
      </p:sp>
      <p:sp>
        <p:nvSpPr>
          <p:cNvPr id="65" name="Google Shape;65;p16"/>
          <p:cNvSpPr>
            <a:spLocks noGrp="1"/>
          </p:cNvSpPr>
          <p:nvPr>
            <p:ph type="pic" idx="4"/>
          </p:nvPr>
        </p:nvSpPr>
        <p:spPr>
          <a:xfrm>
            <a:off x="1143000" y="4086041"/>
            <a:ext cx="1911335" cy="1933759"/>
          </a:xfrm>
          <a:prstGeom prst="roundRect">
            <a:avLst>
              <a:gd name="adj" fmla="val 7358"/>
            </a:avLst>
          </a:prstGeom>
          <a:solidFill>
            <a:schemeClr val="dk1">
              <a:alpha val="20000"/>
            </a:schemeClr>
          </a:solidFill>
          <a:ln>
            <a:noFill/>
          </a:ln>
        </p:spPr>
      </p:sp>
      <p:sp>
        <p:nvSpPr>
          <p:cNvPr id="66" name="Google Shape;66;p16"/>
          <p:cNvSpPr>
            <a:spLocks noGrp="1"/>
          </p:cNvSpPr>
          <p:nvPr>
            <p:ph type="pic" idx="5"/>
          </p:nvPr>
        </p:nvSpPr>
        <p:spPr>
          <a:xfrm>
            <a:off x="3238841" y="4086041"/>
            <a:ext cx="1911335" cy="1933759"/>
          </a:xfrm>
          <a:prstGeom prst="roundRect">
            <a:avLst>
              <a:gd name="adj" fmla="val 7358"/>
            </a:avLst>
          </a:prstGeom>
          <a:solidFill>
            <a:schemeClr val="dk1">
              <a:alpha val="20000"/>
            </a:schemeClr>
          </a:solidFill>
          <a:ln>
            <a:noFill/>
          </a:ln>
        </p:spPr>
      </p:sp>
      <p:sp>
        <p:nvSpPr>
          <p:cNvPr id="67" name="Google Shape;67;p16"/>
          <p:cNvSpPr>
            <a:spLocks noGrp="1"/>
          </p:cNvSpPr>
          <p:nvPr>
            <p:ph type="pic" idx="6"/>
          </p:nvPr>
        </p:nvSpPr>
        <p:spPr>
          <a:xfrm>
            <a:off x="5334682" y="4086040"/>
            <a:ext cx="5714318" cy="1933760"/>
          </a:xfrm>
          <a:prstGeom prst="roundRect">
            <a:avLst>
              <a:gd name="adj" fmla="val 7122"/>
            </a:avLst>
          </a:prstGeom>
          <a:solidFill>
            <a:schemeClr val="dk1">
              <a:alpha val="20000"/>
            </a:schemeClr>
          </a:solidFill>
          <a:ln>
            <a:noFill/>
          </a:ln>
        </p:spPr>
      </p:sp>
      <p:sp>
        <p:nvSpPr>
          <p:cNvPr id="68" name="Google Shape;68;p16"/>
          <p:cNvSpPr>
            <a:spLocks noGrp="1"/>
          </p:cNvSpPr>
          <p:nvPr>
            <p:ph type="pic" idx="7"/>
          </p:nvPr>
        </p:nvSpPr>
        <p:spPr>
          <a:xfrm>
            <a:off x="1143000" y="1981199"/>
            <a:ext cx="5714318" cy="1933760"/>
          </a:xfrm>
          <a:prstGeom prst="roundRect">
            <a:avLst>
              <a:gd name="adj" fmla="val 7122"/>
            </a:avLst>
          </a:prstGeom>
          <a:solidFill>
            <a:schemeClr val="dk1">
              <a:alpha val="20000"/>
            </a:schemeClr>
          </a:soli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Product 3 column layout">
  <p:cSld name="3_Product 3 column layou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 txBox="1">
            <a:spLocks noGrp="1"/>
          </p:cNvSpPr>
          <p:nvPr>
            <p:ph type="title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Calibri"/>
              <a:buNone/>
              <a:defRPr sz="3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" name="Google Shape;71;p17"/>
          <p:cNvSpPr>
            <a:spLocks noGrp="1"/>
          </p:cNvSpPr>
          <p:nvPr>
            <p:ph type="pic" idx="2"/>
          </p:nvPr>
        </p:nvSpPr>
        <p:spPr>
          <a:xfrm>
            <a:off x="1143000" y="1981200"/>
            <a:ext cx="4007176" cy="1933759"/>
          </a:xfrm>
          <a:prstGeom prst="roundRect">
            <a:avLst>
              <a:gd name="adj" fmla="val 7358"/>
            </a:avLst>
          </a:prstGeom>
          <a:solidFill>
            <a:schemeClr val="dk1">
              <a:alpha val="20000"/>
            </a:schemeClr>
          </a:solidFill>
          <a:ln>
            <a:noFill/>
          </a:ln>
        </p:spPr>
      </p:sp>
      <p:sp>
        <p:nvSpPr>
          <p:cNvPr id="72" name="Google Shape;72;p17"/>
          <p:cNvSpPr>
            <a:spLocks noGrp="1"/>
          </p:cNvSpPr>
          <p:nvPr>
            <p:ph type="pic" idx="3"/>
          </p:nvPr>
        </p:nvSpPr>
        <p:spPr>
          <a:xfrm>
            <a:off x="5334682" y="1981200"/>
            <a:ext cx="5714318" cy="4038600"/>
          </a:xfrm>
          <a:prstGeom prst="roundRect">
            <a:avLst>
              <a:gd name="adj" fmla="val 3437"/>
            </a:avLst>
          </a:prstGeom>
          <a:solidFill>
            <a:schemeClr val="dk1">
              <a:alpha val="20000"/>
            </a:schemeClr>
          </a:solidFill>
          <a:ln>
            <a:noFill/>
          </a:ln>
        </p:spPr>
      </p:sp>
      <p:sp>
        <p:nvSpPr>
          <p:cNvPr id="73" name="Google Shape;73;p17"/>
          <p:cNvSpPr>
            <a:spLocks noGrp="1"/>
          </p:cNvSpPr>
          <p:nvPr>
            <p:ph type="pic" idx="4"/>
          </p:nvPr>
        </p:nvSpPr>
        <p:spPr>
          <a:xfrm>
            <a:off x="1143000" y="4086041"/>
            <a:ext cx="4007176" cy="1933759"/>
          </a:xfrm>
          <a:prstGeom prst="roundRect">
            <a:avLst>
              <a:gd name="adj" fmla="val 7358"/>
            </a:avLst>
          </a:prstGeom>
          <a:solidFill>
            <a:schemeClr val="dk1">
              <a:alpha val="20000"/>
            </a:schemeClr>
          </a:soli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2_Custom Layout">
  <p:cSld name="32_Custom Layou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8"/>
          <p:cNvSpPr>
            <a:spLocks noGrp="1"/>
          </p:cNvSpPr>
          <p:nvPr>
            <p:ph type="pic" idx="2"/>
          </p:nvPr>
        </p:nvSpPr>
        <p:spPr>
          <a:xfrm>
            <a:off x="821700" y="1346428"/>
            <a:ext cx="4328021" cy="4328021"/>
          </a:xfrm>
          <a:prstGeom prst="rect">
            <a:avLst/>
          </a:prstGeom>
          <a:solidFill>
            <a:schemeClr val="dk1">
              <a:alpha val="20000"/>
            </a:schemeClr>
          </a:soli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7_Custom Layout">
  <p:cSld name="37_Custom Layout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9"/>
          <p:cNvSpPr>
            <a:spLocks noGrp="1"/>
          </p:cNvSpPr>
          <p:nvPr>
            <p:ph type="pic" idx="2"/>
          </p:nvPr>
        </p:nvSpPr>
        <p:spPr>
          <a:xfrm>
            <a:off x="1142999" y="848097"/>
            <a:ext cx="3113605" cy="2472046"/>
          </a:xfrm>
          <a:prstGeom prst="roundRect">
            <a:avLst>
              <a:gd name="adj" fmla="val 6565"/>
            </a:avLst>
          </a:prstGeom>
          <a:solidFill>
            <a:schemeClr val="dk1">
              <a:alpha val="20000"/>
            </a:schemeClr>
          </a:solidFill>
          <a:ln>
            <a:noFill/>
          </a:ln>
        </p:spPr>
      </p:sp>
      <p:sp>
        <p:nvSpPr>
          <p:cNvPr id="78" name="Google Shape;78;p19"/>
          <p:cNvSpPr>
            <a:spLocks noGrp="1"/>
          </p:cNvSpPr>
          <p:nvPr>
            <p:ph type="pic" idx="3"/>
          </p:nvPr>
        </p:nvSpPr>
        <p:spPr>
          <a:xfrm>
            <a:off x="7935392" y="848097"/>
            <a:ext cx="3113605" cy="2472046"/>
          </a:xfrm>
          <a:prstGeom prst="roundRect">
            <a:avLst>
              <a:gd name="adj" fmla="val 6565"/>
            </a:avLst>
          </a:prstGeom>
          <a:solidFill>
            <a:schemeClr val="dk1">
              <a:alpha val="20000"/>
            </a:schemeClr>
          </a:solidFill>
          <a:ln>
            <a:noFill/>
          </a:ln>
        </p:spPr>
      </p:sp>
      <p:sp>
        <p:nvSpPr>
          <p:cNvPr id="79" name="Google Shape;79;p19"/>
          <p:cNvSpPr>
            <a:spLocks noGrp="1"/>
          </p:cNvSpPr>
          <p:nvPr>
            <p:ph type="pic" idx="4"/>
          </p:nvPr>
        </p:nvSpPr>
        <p:spPr>
          <a:xfrm>
            <a:off x="4539197" y="3619006"/>
            <a:ext cx="3113605" cy="2472046"/>
          </a:xfrm>
          <a:prstGeom prst="roundRect">
            <a:avLst>
              <a:gd name="adj" fmla="val 6565"/>
            </a:avLst>
          </a:prstGeom>
          <a:solidFill>
            <a:schemeClr val="dk1">
              <a:alpha val="20000"/>
            </a:schemeClr>
          </a:soli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_Custom Layout">
  <p:cSld name="25_Custom Layout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0"/>
          <p:cNvSpPr>
            <a:spLocks noGrp="1"/>
          </p:cNvSpPr>
          <p:nvPr>
            <p:ph type="pic" idx="2"/>
          </p:nvPr>
        </p:nvSpPr>
        <p:spPr>
          <a:xfrm>
            <a:off x="1856667" y="2302179"/>
            <a:ext cx="841745" cy="841745"/>
          </a:xfrm>
          <a:prstGeom prst="rect">
            <a:avLst/>
          </a:prstGeom>
          <a:solidFill>
            <a:schemeClr val="dk1">
              <a:alpha val="20000"/>
            </a:schemeClr>
          </a:solidFill>
          <a:ln>
            <a:noFill/>
          </a:ln>
        </p:spPr>
      </p:sp>
      <p:sp>
        <p:nvSpPr>
          <p:cNvPr id="82" name="Google Shape;82;p20"/>
          <p:cNvSpPr>
            <a:spLocks noGrp="1"/>
          </p:cNvSpPr>
          <p:nvPr>
            <p:ph type="pic" idx="3"/>
          </p:nvPr>
        </p:nvSpPr>
        <p:spPr>
          <a:xfrm>
            <a:off x="4399700" y="2302179"/>
            <a:ext cx="841745" cy="841745"/>
          </a:xfrm>
          <a:prstGeom prst="rect">
            <a:avLst/>
          </a:prstGeom>
          <a:solidFill>
            <a:schemeClr val="dk1">
              <a:alpha val="20000"/>
            </a:schemeClr>
          </a:solidFill>
          <a:ln>
            <a:noFill/>
          </a:ln>
        </p:spPr>
      </p:sp>
      <p:sp>
        <p:nvSpPr>
          <p:cNvPr id="83" name="Google Shape;83;p20"/>
          <p:cNvSpPr>
            <a:spLocks noGrp="1"/>
          </p:cNvSpPr>
          <p:nvPr>
            <p:ph type="pic" idx="4"/>
          </p:nvPr>
        </p:nvSpPr>
        <p:spPr>
          <a:xfrm>
            <a:off x="6947685" y="2302179"/>
            <a:ext cx="841745" cy="841745"/>
          </a:xfrm>
          <a:prstGeom prst="rect">
            <a:avLst/>
          </a:prstGeom>
          <a:solidFill>
            <a:schemeClr val="dk1">
              <a:alpha val="20000"/>
            </a:schemeClr>
          </a:solidFill>
          <a:ln>
            <a:noFill/>
          </a:ln>
        </p:spPr>
      </p:sp>
      <p:sp>
        <p:nvSpPr>
          <p:cNvPr id="84" name="Google Shape;84;p20"/>
          <p:cNvSpPr>
            <a:spLocks noGrp="1"/>
          </p:cNvSpPr>
          <p:nvPr>
            <p:ph type="pic" idx="5"/>
          </p:nvPr>
        </p:nvSpPr>
        <p:spPr>
          <a:xfrm>
            <a:off x="9490717" y="2302179"/>
            <a:ext cx="841745" cy="841745"/>
          </a:xfrm>
          <a:prstGeom prst="rect">
            <a:avLst/>
          </a:prstGeom>
          <a:solidFill>
            <a:schemeClr val="dk1">
              <a:alpha val="20000"/>
            </a:schemeClr>
          </a:solidFill>
          <a:ln>
            <a:noFill/>
          </a:ln>
        </p:spPr>
      </p:sp>
      <p:sp>
        <p:nvSpPr>
          <p:cNvPr id="85" name="Google Shape;85;p20"/>
          <p:cNvSpPr txBox="1">
            <a:spLocks noGrp="1"/>
          </p:cNvSpPr>
          <p:nvPr>
            <p:ph type="title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Calibri"/>
              <a:buNone/>
              <a:defRPr sz="3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_Custom Layout">
  <p:cSld name="11_Custom Layout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>
            <a:spLocks noGrp="1"/>
          </p:cNvSpPr>
          <p:nvPr>
            <p:ph type="pic" idx="2"/>
          </p:nvPr>
        </p:nvSpPr>
        <p:spPr>
          <a:xfrm>
            <a:off x="7972819" y="1981200"/>
            <a:ext cx="2843424" cy="4038600"/>
          </a:xfrm>
          <a:prstGeom prst="rect">
            <a:avLst/>
          </a:prstGeom>
          <a:solidFill>
            <a:schemeClr val="dk1">
              <a:alpha val="20000"/>
            </a:schemeClr>
          </a:solidFill>
          <a:ln>
            <a:noFill/>
          </a:ln>
        </p:spPr>
      </p:sp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Calibri"/>
              <a:buNone/>
              <a:defRPr sz="3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Title Slide">
  <p:cSld name="3_Title Slide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1"/>
          <p:cNvSpPr>
            <a:spLocks noGrp="1"/>
          </p:cNvSpPr>
          <p:nvPr>
            <p:ph type="pic" idx="2"/>
          </p:nvPr>
        </p:nvSpPr>
        <p:spPr>
          <a:xfrm>
            <a:off x="4753378" y="2372980"/>
            <a:ext cx="2695366" cy="2695366"/>
          </a:xfrm>
          <a:prstGeom prst="rect">
            <a:avLst/>
          </a:prstGeom>
          <a:solidFill>
            <a:schemeClr val="dk1">
              <a:alpha val="20000"/>
            </a:schemeClr>
          </a:solidFill>
          <a:ln>
            <a:noFill/>
          </a:ln>
        </p:spPr>
      </p:sp>
      <p:sp>
        <p:nvSpPr>
          <p:cNvPr id="88" name="Google Shape;88;p21"/>
          <p:cNvSpPr txBox="1">
            <a:spLocks noGrp="1"/>
          </p:cNvSpPr>
          <p:nvPr>
            <p:ph type="title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Calibri"/>
              <a:buNone/>
              <a:defRPr sz="3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_Custom Layout">
  <p:cSld name="17_Custom Layout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" name="Google Shape;90;p22"/>
          <p:cNvGrpSpPr/>
          <p:nvPr/>
        </p:nvGrpSpPr>
        <p:grpSpPr>
          <a:xfrm>
            <a:off x="4378065" y="1981200"/>
            <a:ext cx="3155258" cy="6429295"/>
            <a:chOff x="7793978" y="2065111"/>
            <a:chExt cx="3155258" cy="6429295"/>
          </a:xfrm>
        </p:grpSpPr>
        <p:sp>
          <p:nvSpPr>
            <p:cNvPr id="91" name="Google Shape;91;p22"/>
            <p:cNvSpPr/>
            <p:nvPr/>
          </p:nvSpPr>
          <p:spPr>
            <a:xfrm>
              <a:off x="7793979" y="2065111"/>
              <a:ext cx="3155257" cy="6416008"/>
            </a:xfrm>
            <a:custGeom>
              <a:avLst/>
              <a:gdLst/>
              <a:ahLst/>
              <a:cxnLst/>
              <a:rect l="l" t="t" r="r" b="b"/>
              <a:pathLst>
                <a:path w="2785362" h="5663851" extrusionOk="0">
                  <a:moveTo>
                    <a:pt x="573314" y="0"/>
                  </a:moveTo>
                  <a:lnTo>
                    <a:pt x="2212047" y="0"/>
                  </a:lnTo>
                  <a:cubicBezTo>
                    <a:pt x="2592734" y="0"/>
                    <a:pt x="2771537" y="211187"/>
                    <a:pt x="2771537" y="559430"/>
                  </a:cubicBezTo>
                  <a:lnTo>
                    <a:pt x="2771537" y="1798752"/>
                  </a:lnTo>
                  <a:cubicBezTo>
                    <a:pt x="2779595" y="1801599"/>
                    <a:pt x="2785362" y="1809280"/>
                    <a:pt x="2785362" y="1818312"/>
                  </a:cubicBezTo>
                  <a:lnTo>
                    <a:pt x="2785362" y="2461733"/>
                  </a:lnTo>
                  <a:cubicBezTo>
                    <a:pt x="2785362" y="2470758"/>
                    <a:pt x="2779595" y="2478439"/>
                    <a:pt x="2771537" y="2481287"/>
                  </a:cubicBezTo>
                  <a:lnTo>
                    <a:pt x="2771537" y="5161506"/>
                  </a:lnTo>
                  <a:cubicBezTo>
                    <a:pt x="2771537" y="5478035"/>
                    <a:pt x="2592062" y="5663851"/>
                    <a:pt x="2275495" y="5663851"/>
                  </a:cubicBezTo>
                  <a:lnTo>
                    <a:pt x="509866" y="5663851"/>
                  </a:lnTo>
                  <a:cubicBezTo>
                    <a:pt x="193300" y="5663851"/>
                    <a:pt x="13823" y="5484378"/>
                    <a:pt x="13823" y="5161506"/>
                  </a:cubicBezTo>
                  <a:lnTo>
                    <a:pt x="13823" y="2475997"/>
                  </a:lnTo>
                  <a:cubicBezTo>
                    <a:pt x="5770" y="2473150"/>
                    <a:pt x="0" y="2465469"/>
                    <a:pt x="0" y="2456443"/>
                  </a:cubicBezTo>
                  <a:lnTo>
                    <a:pt x="0" y="2073953"/>
                  </a:lnTo>
                  <a:cubicBezTo>
                    <a:pt x="0" y="2064921"/>
                    <a:pt x="5770" y="2057247"/>
                    <a:pt x="13823" y="2054399"/>
                  </a:cubicBezTo>
                  <a:lnTo>
                    <a:pt x="13823" y="1927631"/>
                  </a:lnTo>
                  <a:cubicBezTo>
                    <a:pt x="5770" y="1924783"/>
                    <a:pt x="0" y="1917103"/>
                    <a:pt x="0" y="1908077"/>
                  </a:cubicBezTo>
                  <a:lnTo>
                    <a:pt x="0" y="1519244"/>
                  </a:lnTo>
                  <a:cubicBezTo>
                    <a:pt x="0" y="1510212"/>
                    <a:pt x="5770" y="1502532"/>
                    <a:pt x="13823" y="1499684"/>
                  </a:cubicBezTo>
                  <a:lnTo>
                    <a:pt x="13823" y="1306079"/>
                  </a:lnTo>
                  <a:cubicBezTo>
                    <a:pt x="5770" y="1303231"/>
                    <a:pt x="0" y="1295557"/>
                    <a:pt x="0" y="1286525"/>
                  </a:cubicBezTo>
                  <a:lnTo>
                    <a:pt x="0" y="1113736"/>
                  </a:lnTo>
                  <a:cubicBezTo>
                    <a:pt x="0" y="1104711"/>
                    <a:pt x="5770" y="1097030"/>
                    <a:pt x="13823" y="1094183"/>
                  </a:cubicBezTo>
                  <a:lnTo>
                    <a:pt x="13823" y="559430"/>
                  </a:lnTo>
                  <a:cubicBezTo>
                    <a:pt x="13823" y="211205"/>
                    <a:pt x="192627" y="0"/>
                    <a:pt x="573314" y="0"/>
                  </a:cubicBezTo>
                  <a:close/>
                </a:path>
              </a:pathLst>
            </a:custGeom>
            <a:solidFill>
              <a:srgbClr val="F1F4F8"/>
            </a:solidFill>
            <a:ln>
              <a:noFill/>
            </a:ln>
            <a:effectLst>
              <a:outerShdw blurRad="381000" dist="381000" dir="8100000" sx="92068" sy="92068" algn="tr" rotWithShape="0">
                <a:schemeClr val="dk2">
                  <a:alpha val="89019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Golos Text"/>
                <a:ea typeface="Golos Text"/>
                <a:cs typeface="Golos Text"/>
                <a:sym typeface="Golos Text"/>
              </a:endParaRPr>
            </a:p>
          </p:txBody>
        </p:sp>
        <p:sp>
          <p:nvSpPr>
            <p:cNvPr id="92" name="Google Shape;92;p22"/>
            <p:cNvSpPr/>
            <p:nvPr/>
          </p:nvSpPr>
          <p:spPr>
            <a:xfrm>
              <a:off x="7793979" y="2078398"/>
              <a:ext cx="3155257" cy="6416008"/>
            </a:xfrm>
            <a:custGeom>
              <a:avLst/>
              <a:gdLst/>
              <a:ahLst/>
              <a:cxnLst/>
              <a:rect l="l" t="t" r="r" b="b"/>
              <a:pathLst>
                <a:path w="2785362" h="5663851" extrusionOk="0">
                  <a:moveTo>
                    <a:pt x="573314" y="0"/>
                  </a:moveTo>
                  <a:lnTo>
                    <a:pt x="2212047" y="0"/>
                  </a:lnTo>
                  <a:cubicBezTo>
                    <a:pt x="2592734" y="0"/>
                    <a:pt x="2771537" y="211187"/>
                    <a:pt x="2771537" y="559430"/>
                  </a:cubicBezTo>
                  <a:lnTo>
                    <a:pt x="2771537" y="1798752"/>
                  </a:lnTo>
                  <a:cubicBezTo>
                    <a:pt x="2779595" y="1801599"/>
                    <a:pt x="2785362" y="1809280"/>
                    <a:pt x="2785362" y="1818312"/>
                  </a:cubicBezTo>
                  <a:lnTo>
                    <a:pt x="2785362" y="2461733"/>
                  </a:lnTo>
                  <a:cubicBezTo>
                    <a:pt x="2785362" y="2470758"/>
                    <a:pt x="2779595" y="2478439"/>
                    <a:pt x="2771537" y="2481287"/>
                  </a:cubicBezTo>
                  <a:lnTo>
                    <a:pt x="2771537" y="5161506"/>
                  </a:lnTo>
                  <a:cubicBezTo>
                    <a:pt x="2771537" y="5478035"/>
                    <a:pt x="2592062" y="5663851"/>
                    <a:pt x="2275495" y="5663851"/>
                  </a:cubicBezTo>
                  <a:lnTo>
                    <a:pt x="509866" y="5663851"/>
                  </a:lnTo>
                  <a:cubicBezTo>
                    <a:pt x="193300" y="5663851"/>
                    <a:pt x="13823" y="5484378"/>
                    <a:pt x="13823" y="5161506"/>
                  </a:cubicBezTo>
                  <a:lnTo>
                    <a:pt x="13823" y="2475997"/>
                  </a:lnTo>
                  <a:cubicBezTo>
                    <a:pt x="5770" y="2473150"/>
                    <a:pt x="0" y="2465469"/>
                    <a:pt x="0" y="2456443"/>
                  </a:cubicBezTo>
                  <a:lnTo>
                    <a:pt x="0" y="2073953"/>
                  </a:lnTo>
                  <a:cubicBezTo>
                    <a:pt x="0" y="2064921"/>
                    <a:pt x="5770" y="2057247"/>
                    <a:pt x="13823" y="2054399"/>
                  </a:cubicBezTo>
                  <a:lnTo>
                    <a:pt x="13823" y="1927631"/>
                  </a:lnTo>
                  <a:cubicBezTo>
                    <a:pt x="5770" y="1924783"/>
                    <a:pt x="0" y="1917103"/>
                    <a:pt x="0" y="1908077"/>
                  </a:cubicBezTo>
                  <a:lnTo>
                    <a:pt x="0" y="1519244"/>
                  </a:lnTo>
                  <a:cubicBezTo>
                    <a:pt x="0" y="1510212"/>
                    <a:pt x="5770" y="1502532"/>
                    <a:pt x="13823" y="1499684"/>
                  </a:cubicBezTo>
                  <a:lnTo>
                    <a:pt x="13823" y="1306079"/>
                  </a:lnTo>
                  <a:cubicBezTo>
                    <a:pt x="5770" y="1303231"/>
                    <a:pt x="0" y="1295557"/>
                    <a:pt x="0" y="1286525"/>
                  </a:cubicBezTo>
                  <a:lnTo>
                    <a:pt x="0" y="1113736"/>
                  </a:lnTo>
                  <a:cubicBezTo>
                    <a:pt x="0" y="1104711"/>
                    <a:pt x="5770" y="1097030"/>
                    <a:pt x="13823" y="1094183"/>
                  </a:cubicBezTo>
                  <a:lnTo>
                    <a:pt x="13823" y="559430"/>
                  </a:lnTo>
                  <a:cubicBezTo>
                    <a:pt x="13823" y="211205"/>
                    <a:pt x="192627" y="0"/>
                    <a:pt x="573314" y="0"/>
                  </a:cubicBezTo>
                  <a:close/>
                </a:path>
              </a:pathLst>
            </a:custGeom>
            <a:solidFill>
              <a:srgbClr val="F1F4F8"/>
            </a:solidFill>
            <a:ln>
              <a:noFill/>
            </a:ln>
            <a:effectLst>
              <a:outerShdw blurRad="254000" dist="254000" dir="18900000" algn="bl" rotWithShape="0">
                <a:schemeClr val="l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Golos Text"/>
                <a:ea typeface="Golos Text"/>
                <a:cs typeface="Golos Text"/>
                <a:sym typeface="Golos Text"/>
              </a:endParaRPr>
            </a:p>
          </p:txBody>
        </p:sp>
        <p:sp>
          <p:nvSpPr>
            <p:cNvPr id="93" name="Google Shape;93;p22"/>
            <p:cNvSpPr/>
            <p:nvPr/>
          </p:nvSpPr>
          <p:spPr>
            <a:xfrm>
              <a:off x="7793978" y="2078398"/>
              <a:ext cx="3155257" cy="6416008"/>
            </a:xfrm>
            <a:custGeom>
              <a:avLst/>
              <a:gdLst/>
              <a:ahLst/>
              <a:cxnLst/>
              <a:rect l="l" t="t" r="r" b="b"/>
              <a:pathLst>
                <a:path w="2785362" h="5663851" extrusionOk="0">
                  <a:moveTo>
                    <a:pt x="573314" y="0"/>
                  </a:moveTo>
                  <a:lnTo>
                    <a:pt x="2212047" y="0"/>
                  </a:lnTo>
                  <a:cubicBezTo>
                    <a:pt x="2592734" y="0"/>
                    <a:pt x="2771537" y="211187"/>
                    <a:pt x="2771537" y="559430"/>
                  </a:cubicBezTo>
                  <a:lnTo>
                    <a:pt x="2771537" y="1798752"/>
                  </a:lnTo>
                  <a:cubicBezTo>
                    <a:pt x="2779595" y="1801599"/>
                    <a:pt x="2785362" y="1809280"/>
                    <a:pt x="2785362" y="1818312"/>
                  </a:cubicBezTo>
                  <a:lnTo>
                    <a:pt x="2785362" y="2461733"/>
                  </a:lnTo>
                  <a:cubicBezTo>
                    <a:pt x="2785362" y="2470758"/>
                    <a:pt x="2779595" y="2478439"/>
                    <a:pt x="2771537" y="2481287"/>
                  </a:cubicBezTo>
                  <a:lnTo>
                    <a:pt x="2771537" y="5161506"/>
                  </a:lnTo>
                  <a:cubicBezTo>
                    <a:pt x="2771537" y="5478035"/>
                    <a:pt x="2592062" y="5663851"/>
                    <a:pt x="2275495" y="5663851"/>
                  </a:cubicBezTo>
                  <a:lnTo>
                    <a:pt x="509866" y="5663851"/>
                  </a:lnTo>
                  <a:cubicBezTo>
                    <a:pt x="193300" y="5663851"/>
                    <a:pt x="13823" y="5484378"/>
                    <a:pt x="13823" y="5161506"/>
                  </a:cubicBezTo>
                  <a:lnTo>
                    <a:pt x="13823" y="2475997"/>
                  </a:lnTo>
                  <a:cubicBezTo>
                    <a:pt x="5770" y="2473150"/>
                    <a:pt x="0" y="2465469"/>
                    <a:pt x="0" y="2456443"/>
                  </a:cubicBezTo>
                  <a:lnTo>
                    <a:pt x="0" y="2073953"/>
                  </a:lnTo>
                  <a:cubicBezTo>
                    <a:pt x="0" y="2064921"/>
                    <a:pt x="5770" y="2057247"/>
                    <a:pt x="13823" y="2054399"/>
                  </a:cubicBezTo>
                  <a:lnTo>
                    <a:pt x="13823" y="1927631"/>
                  </a:lnTo>
                  <a:cubicBezTo>
                    <a:pt x="5770" y="1924783"/>
                    <a:pt x="0" y="1917103"/>
                    <a:pt x="0" y="1908077"/>
                  </a:cubicBezTo>
                  <a:lnTo>
                    <a:pt x="0" y="1519244"/>
                  </a:lnTo>
                  <a:cubicBezTo>
                    <a:pt x="0" y="1510212"/>
                    <a:pt x="5770" y="1502532"/>
                    <a:pt x="13823" y="1499684"/>
                  </a:cubicBezTo>
                  <a:lnTo>
                    <a:pt x="13823" y="1306079"/>
                  </a:lnTo>
                  <a:cubicBezTo>
                    <a:pt x="5770" y="1303231"/>
                    <a:pt x="0" y="1295557"/>
                    <a:pt x="0" y="1286525"/>
                  </a:cubicBezTo>
                  <a:lnTo>
                    <a:pt x="0" y="1113736"/>
                  </a:lnTo>
                  <a:cubicBezTo>
                    <a:pt x="0" y="1104711"/>
                    <a:pt x="5770" y="1097030"/>
                    <a:pt x="13823" y="1094183"/>
                  </a:cubicBezTo>
                  <a:lnTo>
                    <a:pt x="13823" y="559430"/>
                  </a:lnTo>
                  <a:cubicBezTo>
                    <a:pt x="13823" y="211205"/>
                    <a:pt x="192627" y="0"/>
                    <a:pt x="5733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12700" dist="12700" dir="18900000" algn="bl" rotWithShape="0">
                <a:schemeClr val="dk2">
                  <a:alpha val="2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Golos Text"/>
                <a:ea typeface="Golos Text"/>
                <a:cs typeface="Golos Text"/>
                <a:sym typeface="Golos Text"/>
              </a:endParaRPr>
            </a:p>
          </p:txBody>
        </p:sp>
        <p:sp>
          <p:nvSpPr>
            <p:cNvPr id="94" name="Google Shape;94;p22"/>
            <p:cNvSpPr/>
            <p:nvPr/>
          </p:nvSpPr>
          <p:spPr>
            <a:xfrm>
              <a:off x="7793978" y="2071755"/>
              <a:ext cx="3155257" cy="6416008"/>
            </a:xfrm>
            <a:custGeom>
              <a:avLst/>
              <a:gdLst/>
              <a:ahLst/>
              <a:cxnLst/>
              <a:rect l="l" t="t" r="r" b="b"/>
              <a:pathLst>
                <a:path w="2785362" h="5663851" extrusionOk="0">
                  <a:moveTo>
                    <a:pt x="573314" y="0"/>
                  </a:moveTo>
                  <a:lnTo>
                    <a:pt x="2212047" y="0"/>
                  </a:lnTo>
                  <a:cubicBezTo>
                    <a:pt x="2592734" y="0"/>
                    <a:pt x="2771537" y="211187"/>
                    <a:pt x="2771537" y="559430"/>
                  </a:cubicBezTo>
                  <a:lnTo>
                    <a:pt x="2771537" y="1798752"/>
                  </a:lnTo>
                  <a:cubicBezTo>
                    <a:pt x="2779595" y="1801599"/>
                    <a:pt x="2785362" y="1809280"/>
                    <a:pt x="2785362" y="1818312"/>
                  </a:cubicBezTo>
                  <a:lnTo>
                    <a:pt x="2785362" y="2461733"/>
                  </a:lnTo>
                  <a:cubicBezTo>
                    <a:pt x="2785362" y="2470758"/>
                    <a:pt x="2779595" y="2478439"/>
                    <a:pt x="2771537" y="2481287"/>
                  </a:cubicBezTo>
                  <a:lnTo>
                    <a:pt x="2771537" y="5161506"/>
                  </a:lnTo>
                  <a:cubicBezTo>
                    <a:pt x="2771537" y="5478035"/>
                    <a:pt x="2592062" y="5663851"/>
                    <a:pt x="2275495" y="5663851"/>
                  </a:cubicBezTo>
                  <a:lnTo>
                    <a:pt x="509866" y="5663851"/>
                  </a:lnTo>
                  <a:cubicBezTo>
                    <a:pt x="193300" y="5663851"/>
                    <a:pt x="13823" y="5484378"/>
                    <a:pt x="13823" y="5161506"/>
                  </a:cubicBezTo>
                  <a:lnTo>
                    <a:pt x="13823" y="2475997"/>
                  </a:lnTo>
                  <a:cubicBezTo>
                    <a:pt x="5770" y="2473150"/>
                    <a:pt x="0" y="2465469"/>
                    <a:pt x="0" y="2456443"/>
                  </a:cubicBezTo>
                  <a:lnTo>
                    <a:pt x="0" y="2073953"/>
                  </a:lnTo>
                  <a:cubicBezTo>
                    <a:pt x="0" y="2064921"/>
                    <a:pt x="5770" y="2057247"/>
                    <a:pt x="13823" y="2054399"/>
                  </a:cubicBezTo>
                  <a:lnTo>
                    <a:pt x="13823" y="1927631"/>
                  </a:lnTo>
                  <a:cubicBezTo>
                    <a:pt x="5770" y="1924783"/>
                    <a:pt x="0" y="1917103"/>
                    <a:pt x="0" y="1908077"/>
                  </a:cubicBezTo>
                  <a:lnTo>
                    <a:pt x="0" y="1519244"/>
                  </a:lnTo>
                  <a:cubicBezTo>
                    <a:pt x="0" y="1510212"/>
                    <a:pt x="5770" y="1502532"/>
                    <a:pt x="13823" y="1499684"/>
                  </a:cubicBezTo>
                  <a:lnTo>
                    <a:pt x="13823" y="1306079"/>
                  </a:lnTo>
                  <a:cubicBezTo>
                    <a:pt x="5770" y="1303231"/>
                    <a:pt x="0" y="1295557"/>
                    <a:pt x="0" y="1286525"/>
                  </a:cubicBezTo>
                  <a:lnTo>
                    <a:pt x="0" y="1113736"/>
                  </a:lnTo>
                  <a:cubicBezTo>
                    <a:pt x="0" y="1104711"/>
                    <a:pt x="5770" y="1097030"/>
                    <a:pt x="13823" y="1094183"/>
                  </a:cubicBezTo>
                  <a:lnTo>
                    <a:pt x="13823" y="559430"/>
                  </a:lnTo>
                  <a:cubicBezTo>
                    <a:pt x="13823" y="211205"/>
                    <a:pt x="192627" y="0"/>
                    <a:pt x="5733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12700" dist="12700" dir="18900000" algn="bl" rotWithShape="0">
                <a:schemeClr val="dk2">
                  <a:alpha val="2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Golos Text"/>
                <a:ea typeface="Golos Text"/>
                <a:cs typeface="Golos Text"/>
                <a:sym typeface="Golos Text"/>
              </a:endParaRPr>
            </a:p>
          </p:txBody>
        </p:sp>
        <p:sp>
          <p:nvSpPr>
            <p:cNvPr id="95" name="Google Shape;95;p22"/>
            <p:cNvSpPr/>
            <p:nvPr/>
          </p:nvSpPr>
          <p:spPr>
            <a:xfrm>
              <a:off x="7967695" y="2211445"/>
              <a:ext cx="2831623" cy="6121950"/>
            </a:xfrm>
            <a:prstGeom prst="roundRect">
              <a:avLst>
                <a:gd name="adj" fmla="val 16667"/>
              </a:avLst>
            </a:prstGeom>
            <a:solidFill>
              <a:srgbClr val="F8F9F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endParaRPr>
            </a:p>
          </p:txBody>
        </p:sp>
      </p:grpSp>
      <p:sp>
        <p:nvSpPr>
          <p:cNvPr id="96" name="Google Shape;96;p22"/>
          <p:cNvSpPr txBox="1">
            <a:spLocks noGrp="1"/>
          </p:cNvSpPr>
          <p:nvPr>
            <p:ph type="title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Calibri"/>
              <a:buNone/>
              <a:defRPr sz="3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" name="Google Shape;97;p22"/>
          <p:cNvSpPr>
            <a:spLocks noGrp="1"/>
          </p:cNvSpPr>
          <p:nvPr>
            <p:ph type="pic" idx="2"/>
          </p:nvPr>
        </p:nvSpPr>
        <p:spPr>
          <a:xfrm>
            <a:off x="4551782" y="2127534"/>
            <a:ext cx="2831624" cy="6121950"/>
          </a:xfrm>
          <a:prstGeom prst="roundRect">
            <a:avLst>
              <a:gd name="adj" fmla="val 16555"/>
            </a:avLst>
          </a:prstGeom>
          <a:solidFill>
            <a:schemeClr val="dk1">
              <a:alpha val="20000"/>
            </a:schemeClr>
          </a:soli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4_Custom Layout">
  <p:cSld name="34_Custom Layout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3"/>
          <p:cNvSpPr txBox="1">
            <a:spLocks noGrp="1"/>
          </p:cNvSpPr>
          <p:nvPr>
            <p:ph type="title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Calibri"/>
              <a:buNone/>
              <a:defRPr sz="3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00" name="Google Shape;100;p23" descr="A picture containing shap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97441" y="1170513"/>
            <a:ext cx="8305046" cy="5988567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23"/>
          <p:cNvSpPr>
            <a:spLocks noGrp="1"/>
          </p:cNvSpPr>
          <p:nvPr>
            <p:ph type="pic" idx="2"/>
          </p:nvPr>
        </p:nvSpPr>
        <p:spPr>
          <a:xfrm>
            <a:off x="3289197" y="2005683"/>
            <a:ext cx="5613605" cy="3726555"/>
          </a:xfrm>
          <a:prstGeom prst="roundRect">
            <a:avLst>
              <a:gd name="adj" fmla="val 2053"/>
            </a:avLst>
          </a:prstGeom>
          <a:solidFill>
            <a:schemeClr val="dk1">
              <a:alpha val="20000"/>
            </a:schemeClr>
          </a:soli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500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5_Custom Layout">
  <p:cSld name="35_Custom Layout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24" descr="A picture containing shap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780546" y="-242693"/>
            <a:ext cx="11092696" cy="7998674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24"/>
          <p:cNvSpPr>
            <a:spLocks noGrp="1"/>
          </p:cNvSpPr>
          <p:nvPr>
            <p:ph type="pic" idx="2"/>
          </p:nvPr>
        </p:nvSpPr>
        <p:spPr>
          <a:xfrm>
            <a:off x="-1050640" y="875487"/>
            <a:ext cx="7497853" cy="4977401"/>
          </a:xfrm>
          <a:prstGeom prst="roundRect">
            <a:avLst>
              <a:gd name="adj" fmla="val 2053"/>
            </a:avLst>
          </a:prstGeom>
          <a:solidFill>
            <a:schemeClr val="dk1">
              <a:alpha val="20000"/>
            </a:schemeClr>
          </a:soli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500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2_Custom Layout">
  <p:cSld name="42_Custom Layout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25"/>
          <p:cNvGrpSpPr/>
          <p:nvPr/>
        </p:nvGrpSpPr>
        <p:grpSpPr>
          <a:xfrm>
            <a:off x="1143000" y="638836"/>
            <a:ext cx="3925108" cy="7997976"/>
            <a:chOff x="7793978" y="2065111"/>
            <a:chExt cx="3155258" cy="6429295"/>
          </a:xfrm>
        </p:grpSpPr>
        <p:sp>
          <p:nvSpPr>
            <p:cNvPr id="107" name="Google Shape;107;p25"/>
            <p:cNvSpPr/>
            <p:nvPr/>
          </p:nvSpPr>
          <p:spPr>
            <a:xfrm>
              <a:off x="7793979" y="2065111"/>
              <a:ext cx="3155257" cy="6416008"/>
            </a:xfrm>
            <a:custGeom>
              <a:avLst/>
              <a:gdLst/>
              <a:ahLst/>
              <a:cxnLst/>
              <a:rect l="l" t="t" r="r" b="b"/>
              <a:pathLst>
                <a:path w="2785362" h="5663851" extrusionOk="0">
                  <a:moveTo>
                    <a:pt x="573314" y="0"/>
                  </a:moveTo>
                  <a:lnTo>
                    <a:pt x="2212047" y="0"/>
                  </a:lnTo>
                  <a:cubicBezTo>
                    <a:pt x="2592734" y="0"/>
                    <a:pt x="2771537" y="211187"/>
                    <a:pt x="2771537" y="559430"/>
                  </a:cubicBezTo>
                  <a:lnTo>
                    <a:pt x="2771537" y="1798752"/>
                  </a:lnTo>
                  <a:cubicBezTo>
                    <a:pt x="2779595" y="1801599"/>
                    <a:pt x="2785362" y="1809280"/>
                    <a:pt x="2785362" y="1818312"/>
                  </a:cubicBezTo>
                  <a:lnTo>
                    <a:pt x="2785362" y="2461733"/>
                  </a:lnTo>
                  <a:cubicBezTo>
                    <a:pt x="2785362" y="2470758"/>
                    <a:pt x="2779595" y="2478439"/>
                    <a:pt x="2771537" y="2481287"/>
                  </a:cubicBezTo>
                  <a:lnTo>
                    <a:pt x="2771537" y="5161506"/>
                  </a:lnTo>
                  <a:cubicBezTo>
                    <a:pt x="2771537" y="5478035"/>
                    <a:pt x="2592062" y="5663851"/>
                    <a:pt x="2275495" y="5663851"/>
                  </a:cubicBezTo>
                  <a:lnTo>
                    <a:pt x="509866" y="5663851"/>
                  </a:lnTo>
                  <a:cubicBezTo>
                    <a:pt x="193300" y="5663851"/>
                    <a:pt x="13823" y="5484378"/>
                    <a:pt x="13823" y="5161506"/>
                  </a:cubicBezTo>
                  <a:lnTo>
                    <a:pt x="13823" y="2475997"/>
                  </a:lnTo>
                  <a:cubicBezTo>
                    <a:pt x="5770" y="2473150"/>
                    <a:pt x="0" y="2465469"/>
                    <a:pt x="0" y="2456443"/>
                  </a:cubicBezTo>
                  <a:lnTo>
                    <a:pt x="0" y="2073953"/>
                  </a:lnTo>
                  <a:cubicBezTo>
                    <a:pt x="0" y="2064921"/>
                    <a:pt x="5770" y="2057247"/>
                    <a:pt x="13823" y="2054399"/>
                  </a:cubicBezTo>
                  <a:lnTo>
                    <a:pt x="13823" y="1927631"/>
                  </a:lnTo>
                  <a:cubicBezTo>
                    <a:pt x="5770" y="1924783"/>
                    <a:pt x="0" y="1917103"/>
                    <a:pt x="0" y="1908077"/>
                  </a:cubicBezTo>
                  <a:lnTo>
                    <a:pt x="0" y="1519244"/>
                  </a:lnTo>
                  <a:cubicBezTo>
                    <a:pt x="0" y="1510212"/>
                    <a:pt x="5770" y="1502532"/>
                    <a:pt x="13823" y="1499684"/>
                  </a:cubicBezTo>
                  <a:lnTo>
                    <a:pt x="13823" y="1306079"/>
                  </a:lnTo>
                  <a:cubicBezTo>
                    <a:pt x="5770" y="1303231"/>
                    <a:pt x="0" y="1295557"/>
                    <a:pt x="0" y="1286525"/>
                  </a:cubicBezTo>
                  <a:lnTo>
                    <a:pt x="0" y="1113736"/>
                  </a:lnTo>
                  <a:cubicBezTo>
                    <a:pt x="0" y="1104711"/>
                    <a:pt x="5770" y="1097030"/>
                    <a:pt x="13823" y="1094183"/>
                  </a:cubicBezTo>
                  <a:lnTo>
                    <a:pt x="13823" y="559430"/>
                  </a:lnTo>
                  <a:cubicBezTo>
                    <a:pt x="13823" y="211205"/>
                    <a:pt x="192627" y="0"/>
                    <a:pt x="573314" y="0"/>
                  </a:cubicBezTo>
                  <a:close/>
                </a:path>
              </a:pathLst>
            </a:custGeom>
            <a:solidFill>
              <a:srgbClr val="F1F4F8"/>
            </a:solidFill>
            <a:ln>
              <a:noFill/>
            </a:ln>
            <a:effectLst>
              <a:outerShdw blurRad="381000" dist="381000" dir="8100000" sx="92068" sy="92068" algn="tr" rotWithShape="0">
                <a:schemeClr val="dk2">
                  <a:alpha val="89019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Golos Text"/>
                <a:ea typeface="Golos Text"/>
                <a:cs typeface="Golos Text"/>
                <a:sym typeface="Golos Text"/>
              </a:endParaRPr>
            </a:p>
          </p:txBody>
        </p:sp>
        <p:sp>
          <p:nvSpPr>
            <p:cNvPr id="108" name="Google Shape;108;p25"/>
            <p:cNvSpPr/>
            <p:nvPr/>
          </p:nvSpPr>
          <p:spPr>
            <a:xfrm>
              <a:off x="7793979" y="2078398"/>
              <a:ext cx="3155257" cy="6416008"/>
            </a:xfrm>
            <a:custGeom>
              <a:avLst/>
              <a:gdLst/>
              <a:ahLst/>
              <a:cxnLst/>
              <a:rect l="l" t="t" r="r" b="b"/>
              <a:pathLst>
                <a:path w="2785362" h="5663851" extrusionOk="0">
                  <a:moveTo>
                    <a:pt x="573314" y="0"/>
                  </a:moveTo>
                  <a:lnTo>
                    <a:pt x="2212047" y="0"/>
                  </a:lnTo>
                  <a:cubicBezTo>
                    <a:pt x="2592734" y="0"/>
                    <a:pt x="2771537" y="211187"/>
                    <a:pt x="2771537" y="559430"/>
                  </a:cubicBezTo>
                  <a:lnTo>
                    <a:pt x="2771537" y="1798752"/>
                  </a:lnTo>
                  <a:cubicBezTo>
                    <a:pt x="2779595" y="1801599"/>
                    <a:pt x="2785362" y="1809280"/>
                    <a:pt x="2785362" y="1818312"/>
                  </a:cubicBezTo>
                  <a:lnTo>
                    <a:pt x="2785362" y="2461733"/>
                  </a:lnTo>
                  <a:cubicBezTo>
                    <a:pt x="2785362" y="2470758"/>
                    <a:pt x="2779595" y="2478439"/>
                    <a:pt x="2771537" y="2481287"/>
                  </a:cubicBezTo>
                  <a:lnTo>
                    <a:pt x="2771537" y="5161506"/>
                  </a:lnTo>
                  <a:cubicBezTo>
                    <a:pt x="2771537" y="5478035"/>
                    <a:pt x="2592062" y="5663851"/>
                    <a:pt x="2275495" y="5663851"/>
                  </a:cubicBezTo>
                  <a:lnTo>
                    <a:pt x="509866" y="5663851"/>
                  </a:lnTo>
                  <a:cubicBezTo>
                    <a:pt x="193300" y="5663851"/>
                    <a:pt x="13823" y="5484378"/>
                    <a:pt x="13823" y="5161506"/>
                  </a:cubicBezTo>
                  <a:lnTo>
                    <a:pt x="13823" y="2475997"/>
                  </a:lnTo>
                  <a:cubicBezTo>
                    <a:pt x="5770" y="2473150"/>
                    <a:pt x="0" y="2465469"/>
                    <a:pt x="0" y="2456443"/>
                  </a:cubicBezTo>
                  <a:lnTo>
                    <a:pt x="0" y="2073953"/>
                  </a:lnTo>
                  <a:cubicBezTo>
                    <a:pt x="0" y="2064921"/>
                    <a:pt x="5770" y="2057247"/>
                    <a:pt x="13823" y="2054399"/>
                  </a:cubicBezTo>
                  <a:lnTo>
                    <a:pt x="13823" y="1927631"/>
                  </a:lnTo>
                  <a:cubicBezTo>
                    <a:pt x="5770" y="1924783"/>
                    <a:pt x="0" y="1917103"/>
                    <a:pt x="0" y="1908077"/>
                  </a:cubicBezTo>
                  <a:lnTo>
                    <a:pt x="0" y="1519244"/>
                  </a:lnTo>
                  <a:cubicBezTo>
                    <a:pt x="0" y="1510212"/>
                    <a:pt x="5770" y="1502532"/>
                    <a:pt x="13823" y="1499684"/>
                  </a:cubicBezTo>
                  <a:lnTo>
                    <a:pt x="13823" y="1306079"/>
                  </a:lnTo>
                  <a:cubicBezTo>
                    <a:pt x="5770" y="1303231"/>
                    <a:pt x="0" y="1295557"/>
                    <a:pt x="0" y="1286525"/>
                  </a:cubicBezTo>
                  <a:lnTo>
                    <a:pt x="0" y="1113736"/>
                  </a:lnTo>
                  <a:cubicBezTo>
                    <a:pt x="0" y="1104711"/>
                    <a:pt x="5770" y="1097030"/>
                    <a:pt x="13823" y="1094183"/>
                  </a:cubicBezTo>
                  <a:lnTo>
                    <a:pt x="13823" y="559430"/>
                  </a:lnTo>
                  <a:cubicBezTo>
                    <a:pt x="13823" y="211205"/>
                    <a:pt x="192627" y="0"/>
                    <a:pt x="573314" y="0"/>
                  </a:cubicBezTo>
                  <a:close/>
                </a:path>
              </a:pathLst>
            </a:custGeom>
            <a:solidFill>
              <a:srgbClr val="F1F4F8"/>
            </a:solidFill>
            <a:ln>
              <a:noFill/>
            </a:ln>
            <a:effectLst>
              <a:outerShdw blurRad="254000" dist="254000" dir="18900000" algn="bl" rotWithShape="0">
                <a:schemeClr val="l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Golos Text"/>
                <a:ea typeface="Golos Text"/>
                <a:cs typeface="Golos Text"/>
                <a:sym typeface="Golos Text"/>
              </a:endParaRPr>
            </a:p>
          </p:txBody>
        </p:sp>
        <p:sp>
          <p:nvSpPr>
            <p:cNvPr id="109" name="Google Shape;109;p25"/>
            <p:cNvSpPr/>
            <p:nvPr/>
          </p:nvSpPr>
          <p:spPr>
            <a:xfrm>
              <a:off x="7793978" y="2078398"/>
              <a:ext cx="3155257" cy="6416008"/>
            </a:xfrm>
            <a:custGeom>
              <a:avLst/>
              <a:gdLst/>
              <a:ahLst/>
              <a:cxnLst/>
              <a:rect l="l" t="t" r="r" b="b"/>
              <a:pathLst>
                <a:path w="2785362" h="5663851" extrusionOk="0">
                  <a:moveTo>
                    <a:pt x="573314" y="0"/>
                  </a:moveTo>
                  <a:lnTo>
                    <a:pt x="2212047" y="0"/>
                  </a:lnTo>
                  <a:cubicBezTo>
                    <a:pt x="2592734" y="0"/>
                    <a:pt x="2771537" y="211187"/>
                    <a:pt x="2771537" y="559430"/>
                  </a:cubicBezTo>
                  <a:lnTo>
                    <a:pt x="2771537" y="1798752"/>
                  </a:lnTo>
                  <a:cubicBezTo>
                    <a:pt x="2779595" y="1801599"/>
                    <a:pt x="2785362" y="1809280"/>
                    <a:pt x="2785362" y="1818312"/>
                  </a:cubicBezTo>
                  <a:lnTo>
                    <a:pt x="2785362" y="2461733"/>
                  </a:lnTo>
                  <a:cubicBezTo>
                    <a:pt x="2785362" y="2470758"/>
                    <a:pt x="2779595" y="2478439"/>
                    <a:pt x="2771537" y="2481287"/>
                  </a:cubicBezTo>
                  <a:lnTo>
                    <a:pt x="2771537" y="5161506"/>
                  </a:lnTo>
                  <a:cubicBezTo>
                    <a:pt x="2771537" y="5478035"/>
                    <a:pt x="2592062" y="5663851"/>
                    <a:pt x="2275495" y="5663851"/>
                  </a:cubicBezTo>
                  <a:lnTo>
                    <a:pt x="509866" y="5663851"/>
                  </a:lnTo>
                  <a:cubicBezTo>
                    <a:pt x="193300" y="5663851"/>
                    <a:pt x="13823" y="5484378"/>
                    <a:pt x="13823" y="5161506"/>
                  </a:cubicBezTo>
                  <a:lnTo>
                    <a:pt x="13823" y="2475997"/>
                  </a:lnTo>
                  <a:cubicBezTo>
                    <a:pt x="5770" y="2473150"/>
                    <a:pt x="0" y="2465469"/>
                    <a:pt x="0" y="2456443"/>
                  </a:cubicBezTo>
                  <a:lnTo>
                    <a:pt x="0" y="2073953"/>
                  </a:lnTo>
                  <a:cubicBezTo>
                    <a:pt x="0" y="2064921"/>
                    <a:pt x="5770" y="2057247"/>
                    <a:pt x="13823" y="2054399"/>
                  </a:cubicBezTo>
                  <a:lnTo>
                    <a:pt x="13823" y="1927631"/>
                  </a:lnTo>
                  <a:cubicBezTo>
                    <a:pt x="5770" y="1924783"/>
                    <a:pt x="0" y="1917103"/>
                    <a:pt x="0" y="1908077"/>
                  </a:cubicBezTo>
                  <a:lnTo>
                    <a:pt x="0" y="1519244"/>
                  </a:lnTo>
                  <a:cubicBezTo>
                    <a:pt x="0" y="1510212"/>
                    <a:pt x="5770" y="1502532"/>
                    <a:pt x="13823" y="1499684"/>
                  </a:cubicBezTo>
                  <a:lnTo>
                    <a:pt x="13823" y="1306079"/>
                  </a:lnTo>
                  <a:cubicBezTo>
                    <a:pt x="5770" y="1303231"/>
                    <a:pt x="0" y="1295557"/>
                    <a:pt x="0" y="1286525"/>
                  </a:cubicBezTo>
                  <a:lnTo>
                    <a:pt x="0" y="1113736"/>
                  </a:lnTo>
                  <a:cubicBezTo>
                    <a:pt x="0" y="1104711"/>
                    <a:pt x="5770" y="1097030"/>
                    <a:pt x="13823" y="1094183"/>
                  </a:cubicBezTo>
                  <a:lnTo>
                    <a:pt x="13823" y="559430"/>
                  </a:lnTo>
                  <a:cubicBezTo>
                    <a:pt x="13823" y="211205"/>
                    <a:pt x="192627" y="0"/>
                    <a:pt x="5733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12700" dist="12700" dir="18900000" algn="bl" rotWithShape="0">
                <a:schemeClr val="dk2">
                  <a:alpha val="2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Golos Text"/>
                <a:ea typeface="Golos Text"/>
                <a:cs typeface="Golos Text"/>
                <a:sym typeface="Golos Text"/>
              </a:endParaRPr>
            </a:p>
          </p:txBody>
        </p:sp>
        <p:sp>
          <p:nvSpPr>
            <p:cNvPr id="110" name="Google Shape;110;p25"/>
            <p:cNvSpPr/>
            <p:nvPr/>
          </p:nvSpPr>
          <p:spPr>
            <a:xfrm>
              <a:off x="7793978" y="2071755"/>
              <a:ext cx="3155257" cy="6416008"/>
            </a:xfrm>
            <a:custGeom>
              <a:avLst/>
              <a:gdLst/>
              <a:ahLst/>
              <a:cxnLst/>
              <a:rect l="l" t="t" r="r" b="b"/>
              <a:pathLst>
                <a:path w="2785362" h="5663851" extrusionOk="0">
                  <a:moveTo>
                    <a:pt x="573314" y="0"/>
                  </a:moveTo>
                  <a:lnTo>
                    <a:pt x="2212047" y="0"/>
                  </a:lnTo>
                  <a:cubicBezTo>
                    <a:pt x="2592734" y="0"/>
                    <a:pt x="2771537" y="211187"/>
                    <a:pt x="2771537" y="559430"/>
                  </a:cubicBezTo>
                  <a:lnTo>
                    <a:pt x="2771537" y="1798752"/>
                  </a:lnTo>
                  <a:cubicBezTo>
                    <a:pt x="2779595" y="1801599"/>
                    <a:pt x="2785362" y="1809280"/>
                    <a:pt x="2785362" y="1818312"/>
                  </a:cubicBezTo>
                  <a:lnTo>
                    <a:pt x="2785362" y="2461733"/>
                  </a:lnTo>
                  <a:cubicBezTo>
                    <a:pt x="2785362" y="2470758"/>
                    <a:pt x="2779595" y="2478439"/>
                    <a:pt x="2771537" y="2481287"/>
                  </a:cubicBezTo>
                  <a:lnTo>
                    <a:pt x="2771537" y="5161506"/>
                  </a:lnTo>
                  <a:cubicBezTo>
                    <a:pt x="2771537" y="5478035"/>
                    <a:pt x="2592062" y="5663851"/>
                    <a:pt x="2275495" y="5663851"/>
                  </a:cubicBezTo>
                  <a:lnTo>
                    <a:pt x="509866" y="5663851"/>
                  </a:lnTo>
                  <a:cubicBezTo>
                    <a:pt x="193300" y="5663851"/>
                    <a:pt x="13823" y="5484378"/>
                    <a:pt x="13823" y="5161506"/>
                  </a:cubicBezTo>
                  <a:lnTo>
                    <a:pt x="13823" y="2475997"/>
                  </a:lnTo>
                  <a:cubicBezTo>
                    <a:pt x="5770" y="2473150"/>
                    <a:pt x="0" y="2465469"/>
                    <a:pt x="0" y="2456443"/>
                  </a:cubicBezTo>
                  <a:lnTo>
                    <a:pt x="0" y="2073953"/>
                  </a:lnTo>
                  <a:cubicBezTo>
                    <a:pt x="0" y="2064921"/>
                    <a:pt x="5770" y="2057247"/>
                    <a:pt x="13823" y="2054399"/>
                  </a:cubicBezTo>
                  <a:lnTo>
                    <a:pt x="13823" y="1927631"/>
                  </a:lnTo>
                  <a:cubicBezTo>
                    <a:pt x="5770" y="1924783"/>
                    <a:pt x="0" y="1917103"/>
                    <a:pt x="0" y="1908077"/>
                  </a:cubicBezTo>
                  <a:lnTo>
                    <a:pt x="0" y="1519244"/>
                  </a:lnTo>
                  <a:cubicBezTo>
                    <a:pt x="0" y="1510212"/>
                    <a:pt x="5770" y="1502532"/>
                    <a:pt x="13823" y="1499684"/>
                  </a:cubicBezTo>
                  <a:lnTo>
                    <a:pt x="13823" y="1306079"/>
                  </a:lnTo>
                  <a:cubicBezTo>
                    <a:pt x="5770" y="1303231"/>
                    <a:pt x="0" y="1295557"/>
                    <a:pt x="0" y="1286525"/>
                  </a:cubicBezTo>
                  <a:lnTo>
                    <a:pt x="0" y="1113736"/>
                  </a:lnTo>
                  <a:cubicBezTo>
                    <a:pt x="0" y="1104711"/>
                    <a:pt x="5770" y="1097030"/>
                    <a:pt x="13823" y="1094183"/>
                  </a:cubicBezTo>
                  <a:lnTo>
                    <a:pt x="13823" y="559430"/>
                  </a:lnTo>
                  <a:cubicBezTo>
                    <a:pt x="13823" y="211205"/>
                    <a:pt x="192627" y="0"/>
                    <a:pt x="5733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12700" dist="12700" dir="18900000" algn="bl" rotWithShape="0">
                <a:schemeClr val="dk2">
                  <a:alpha val="2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Golos Text"/>
                <a:ea typeface="Golos Text"/>
                <a:cs typeface="Golos Text"/>
                <a:sym typeface="Golos Text"/>
              </a:endParaRPr>
            </a:p>
          </p:txBody>
        </p:sp>
        <p:sp>
          <p:nvSpPr>
            <p:cNvPr id="111" name="Google Shape;111;p25"/>
            <p:cNvSpPr/>
            <p:nvPr/>
          </p:nvSpPr>
          <p:spPr>
            <a:xfrm>
              <a:off x="7967695" y="2211445"/>
              <a:ext cx="2831623" cy="6121950"/>
            </a:xfrm>
            <a:prstGeom prst="roundRect">
              <a:avLst>
                <a:gd name="adj" fmla="val 16667"/>
              </a:avLst>
            </a:prstGeom>
            <a:solidFill>
              <a:srgbClr val="F8F9F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endParaRPr>
            </a:p>
          </p:txBody>
        </p:sp>
      </p:grpSp>
      <p:sp>
        <p:nvSpPr>
          <p:cNvPr id="112" name="Google Shape;112;p25"/>
          <p:cNvSpPr txBox="1">
            <a:spLocks noGrp="1"/>
          </p:cNvSpPr>
          <p:nvPr>
            <p:ph type="title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Calibri"/>
              <a:buNone/>
              <a:defRPr sz="3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" name="Google Shape;113;p25"/>
          <p:cNvSpPr>
            <a:spLocks noGrp="1"/>
          </p:cNvSpPr>
          <p:nvPr>
            <p:ph type="pic" idx="2"/>
          </p:nvPr>
        </p:nvSpPr>
        <p:spPr>
          <a:xfrm>
            <a:off x="1316716" y="785169"/>
            <a:ext cx="3522511" cy="7615643"/>
          </a:xfrm>
          <a:prstGeom prst="roundRect">
            <a:avLst>
              <a:gd name="adj" fmla="val 16555"/>
            </a:avLst>
          </a:prstGeom>
          <a:solidFill>
            <a:schemeClr val="dk1">
              <a:alpha val="20000"/>
            </a:schemeClr>
          </a:soli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6_Custom Layout">
  <p:cSld name="36_Custom Layout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26" descr="A picture containing shap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634695" y="911886"/>
            <a:ext cx="7795339" cy="562103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6"/>
          <p:cNvSpPr>
            <a:spLocks noGrp="1"/>
          </p:cNvSpPr>
          <p:nvPr>
            <p:ph type="pic" idx="2"/>
          </p:nvPr>
        </p:nvSpPr>
        <p:spPr>
          <a:xfrm>
            <a:off x="4852779" y="1699127"/>
            <a:ext cx="5269081" cy="3497845"/>
          </a:xfrm>
          <a:prstGeom prst="roundRect">
            <a:avLst>
              <a:gd name="adj" fmla="val 2053"/>
            </a:avLst>
          </a:prstGeom>
          <a:solidFill>
            <a:schemeClr val="dk1">
              <a:alpha val="20000"/>
            </a:schemeClr>
          </a:solidFill>
          <a:ln>
            <a:noFill/>
          </a:ln>
        </p:spPr>
      </p:sp>
      <p:grpSp>
        <p:nvGrpSpPr>
          <p:cNvPr id="117" name="Google Shape;117;p26"/>
          <p:cNvGrpSpPr/>
          <p:nvPr/>
        </p:nvGrpSpPr>
        <p:grpSpPr>
          <a:xfrm>
            <a:off x="9839643" y="3005219"/>
            <a:ext cx="1463696" cy="2982493"/>
            <a:chOff x="7793978" y="2065111"/>
            <a:chExt cx="3155258" cy="6429295"/>
          </a:xfrm>
        </p:grpSpPr>
        <p:sp>
          <p:nvSpPr>
            <p:cNvPr id="118" name="Google Shape;118;p26"/>
            <p:cNvSpPr/>
            <p:nvPr/>
          </p:nvSpPr>
          <p:spPr>
            <a:xfrm>
              <a:off x="7793979" y="2065111"/>
              <a:ext cx="3155257" cy="6416008"/>
            </a:xfrm>
            <a:custGeom>
              <a:avLst/>
              <a:gdLst/>
              <a:ahLst/>
              <a:cxnLst/>
              <a:rect l="l" t="t" r="r" b="b"/>
              <a:pathLst>
                <a:path w="2785362" h="5663851" extrusionOk="0">
                  <a:moveTo>
                    <a:pt x="573314" y="0"/>
                  </a:moveTo>
                  <a:lnTo>
                    <a:pt x="2212047" y="0"/>
                  </a:lnTo>
                  <a:cubicBezTo>
                    <a:pt x="2592734" y="0"/>
                    <a:pt x="2771537" y="211187"/>
                    <a:pt x="2771537" y="559430"/>
                  </a:cubicBezTo>
                  <a:lnTo>
                    <a:pt x="2771537" y="1798752"/>
                  </a:lnTo>
                  <a:cubicBezTo>
                    <a:pt x="2779595" y="1801599"/>
                    <a:pt x="2785362" y="1809280"/>
                    <a:pt x="2785362" y="1818312"/>
                  </a:cubicBezTo>
                  <a:lnTo>
                    <a:pt x="2785362" y="2461733"/>
                  </a:lnTo>
                  <a:cubicBezTo>
                    <a:pt x="2785362" y="2470758"/>
                    <a:pt x="2779595" y="2478439"/>
                    <a:pt x="2771537" y="2481287"/>
                  </a:cubicBezTo>
                  <a:lnTo>
                    <a:pt x="2771537" y="5161506"/>
                  </a:lnTo>
                  <a:cubicBezTo>
                    <a:pt x="2771537" y="5478035"/>
                    <a:pt x="2592062" y="5663851"/>
                    <a:pt x="2275495" y="5663851"/>
                  </a:cubicBezTo>
                  <a:lnTo>
                    <a:pt x="509866" y="5663851"/>
                  </a:lnTo>
                  <a:cubicBezTo>
                    <a:pt x="193300" y="5663851"/>
                    <a:pt x="13823" y="5484378"/>
                    <a:pt x="13823" y="5161506"/>
                  </a:cubicBezTo>
                  <a:lnTo>
                    <a:pt x="13823" y="2475997"/>
                  </a:lnTo>
                  <a:cubicBezTo>
                    <a:pt x="5770" y="2473150"/>
                    <a:pt x="0" y="2465469"/>
                    <a:pt x="0" y="2456443"/>
                  </a:cubicBezTo>
                  <a:lnTo>
                    <a:pt x="0" y="2073953"/>
                  </a:lnTo>
                  <a:cubicBezTo>
                    <a:pt x="0" y="2064921"/>
                    <a:pt x="5770" y="2057247"/>
                    <a:pt x="13823" y="2054399"/>
                  </a:cubicBezTo>
                  <a:lnTo>
                    <a:pt x="13823" y="1927631"/>
                  </a:lnTo>
                  <a:cubicBezTo>
                    <a:pt x="5770" y="1924783"/>
                    <a:pt x="0" y="1917103"/>
                    <a:pt x="0" y="1908077"/>
                  </a:cubicBezTo>
                  <a:lnTo>
                    <a:pt x="0" y="1519244"/>
                  </a:lnTo>
                  <a:cubicBezTo>
                    <a:pt x="0" y="1510212"/>
                    <a:pt x="5770" y="1502532"/>
                    <a:pt x="13823" y="1499684"/>
                  </a:cubicBezTo>
                  <a:lnTo>
                    <a:pt x="13823" y="1306079"/>
                  </a:lnTo>
                  <a:cubicBezTo>
                    <a:pt x="5770" y="1303231"/>
                    <a:pt x="0" y="1295557"/>
                    <a:pt x="0" y="1286525"/>
                  </a:cubicBezTo>
                  <a:lnTo>
                    <a:pt x="0" y="1113736"/>
                  </a:lnTo>
                  <a:cubicBezTo>
                    <a:pt x="0" y="1104711"/>
                    <a:pt x="5770" y="1097030"/>
                    <a:pt x="13823" y="1094183"/>
                  </a:cubicBezTo>
                  <a:lnTo>
                    <a:pt x="13823" y="559430"/>
                  </a:lnTo>
                  <a:cubicBezTo>
                    <a:pt x="13823" y="211205"/>
                    <a:pt x="192627" y="0"/>
                    <a:pt x="573314" y="0"/>
                  </a:cubicBezTo>
                  <a:close/>
                </a:path>
              </a:pathLst>
            </a:custGeom>
            <a:solidFill>
              <a:srgbClr val="F1F4F8"/>
            </a:solidFill>
            <a:ln>
              <a:noFill/>
            </a:ln>
            <a:effectLst>
              <a:outerShdw blurRad="381000" dist="381000" dir="8100000" sx="92068" sy="92068" algn="tr" rotWithShape="0">
                <a:schemeClr val="dk2">
                  <a:alpha val="89019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Golos Text"/>
                <a:ea typeface="Golos Text"/>
                <a:cs typeface="Golos Text"/>
                <a:sym typeface="Golos Text"/>
              </a:endParaRPr>
            </a:p>
          </p:txBody>
        </p:sp>
        <p:sp>
          <p:nvSpPr>
            <p:cNvPr id="119" name="Google Shape;119;p26"/>
            <p:cNvSpPr/>
            <p:nvPr/>
          </p:nvSpPr>
          <p:spPr>
            <a:xfrm>
              <a:off x="7793979" y="2078398"/>
              <a:ext cx="3155257" cy="6416008"/>
            </a:xfrm>
            <a:custGeom>
              <a:avLst/>
              <a:gdLst/>
              <a:ahLst/>
              <a:cxnLst/>
              <a:rect l="l" t="t" r="r" b="b"/>
              <a:pathLst>
                <a:path w="2785362" h="5663851" extrusionOk="0">
                  <a:moveTo>
                    <a:pt x="573314" y="0"/>
                  </a:moveTo>
                  <a:lnTo>
                    <a:pt x="2212047" y="0"/>
                  </a:lnTo>
                  <a:cubicBezTo>
                    <a:pt x="2592734" y="0"/>
                    <a:pt x="2771537" y="211187"/>
                    <a:pt x="2771537" y="559430"/>
                  </a:cubicBezTo>
                  <a:lnTo>
                    <a:pt x="2771537" y="1798752"/>
                  </a:lnTo>
                  <a:cubicBezTo>
                    <a:pt x="2779595" y="1801599"/>
                    <a:pt x="2785362" y="1809280"/>
                    <a:pt x="2785362" y="1818312"/>
                  </a:cubicBezTo>
                  <a:lnTo>
                    <a:pt x="2785362" y="2461733"/>
                  </a:lnTo>
                  <a:cubicBezTo>
                    <a:pt x="2785362" y="2470758"/>
                    <a:pt x="2779595" y="2478439"/>
                    <a:pt x="2771537" y="2481287"/>
                  </a:cubicBezTo>
                  <a:lnTo>
                    <a:pt x="2771537" y="5161506"/>
                  </a:lnTo>
                  <a:cubicBezTo>
                    <a:pt x="2771537" y="5478035"/>
                    <a:pt x="2592062" y="5663851"/>
                    <a:pt x="2275495" y="5663851"/>
                  </a:cubicBezTo>
                  <a:lnTo>
                    <a:pt x="509866" y="5663851"/>
                  </a:lnTo>
                  <a:cubicBezTo>
                    <a:pt x="193300" y="5663851"/>
                    <a:pt x="13823" y="5484378"/>
                    <a:pt x="13823" y="5161506"/>
                  </a:cubicBezTo>
                  <a:lnTo>
                    <a:pt x="13823" y="2475997"/>
                  </a:lnTo>
                  <a:cubicBezTo>
                    <a:pt x="5770" y="2473150"/>
                    <a:pt x="0" y="2465469"/>
                    <a:pt x="0" y="2456443"/>
                  </a:cubicBezTo>
                  <a:lnTo>
                    <a:pt x="0" y="2073953"/>
                  </a:lnTo>
                  <a:cubicBezTo>
                    <a:pt x="0" y="2064921"/>
                    <a:pt x="5770" y="2057247"/>
                    <a:pt x="13823" y="2054399"/>
                  </a:cubicBezTo>
                  <a:lnTo>
                    <a:pt x="13823" y="1927631"/>
                  </a:lnTo>
                  <a:cubicBezTo>
                    <a:pt x="5770" y="1924783"/>
                    <a:pt x="0" y="1917103"/>
                    <a:pt x="0" y="1908077"/>
                  </a:cubicBezTo>
                  <a:lnTo>
                    <a:pt x="0" y="1519244"/>
                  </a:lnTo>
                  <a:cubicBezTo>
                    <a:pt x="0" y="1510212"/>
                    <a:pt x="5770" y="1502532"/>
                    <a:pt x="13823" y="1499684"/>
                  </a:cubicBezTo>
                  <a:lnTo>
                    <a:pt x="13823" y="1306079"/>
                  </a:lnTo>
                  <a:cubicBezTo>
                    <a:pt x="5770" y="1303231"/>
                    <a:pt x="0" y="1295557"/>
                    <a:pt x="0" y="1286525"/>
                  </a:cubicBezTo>
                  <a:lnTo>
                    <a:pt x="0" y="1113736"/>
                  </a:lnTo>
                  <a:cubicBezTo>
                    <a:pt x="0" y="1104711"/>
                    <a:pt x="5770" y="1097030"/>
                    <a:pt x="13823" y="1094183"/>
                  </a:cubicBezTo>
                  <a:lnTo>
                    <a:pt x="13823" y="559430"/>
                  </a:lnTo>
                  <a:cubicBezTo>
                    <a:pt x="13823" y="211205"/>
                    <a:pt x="192627" y="0"/>
                    <a:pt x="573314" y="0"/>
                  </a:cubicBezTo>
                  <a:close/>
                </a:path>
              </a:pathLst>
            </a:custGeom>
            <a:solidFill>
              <a:srgbClr val="F1F4F8"/>
            </a:solidFill>
            <a:ln>
              <a:noFill/>
            </a:ln>
            <a:effectLst>
              <a:outerShdw blurRad="254000" dist="254000" dir="18900000" algn="bl" rotWithShape="0">
                <a:schemeClr val="l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Golos Text"/>
                <a:ea typeface="Golos Text"/>
                <a:cs typeface="Golos Text"/>
                <a:sym typeface="Golos Text"/>
              </a:endParaRPr>
            </a:p>
          </p:txBody>
        </p:sp>
        <p:sp>
          <p:nvSpPr>
            <p:cNvPr id="120" name="Google Shape;120;p26"/>
            <p:cNvSpPr/>
            <p:nvPr/>
          </p:nvSpPr>
          <p:spPr>
            <a:xfrm>
              <a:off x="7793978" y="2078398"/>
              <a:ext cx="3155257" cy="6416008"/>
            </a:xfrm>
            <a:custGeom>
              <a:avLst/>
              <a:gdLst/>
              <a:ahLst/>
              <a:cxnLst/>
              <a:rect l="l" t="t" r="r" b="b"/>
              <a:pathLst>
                <a:path w="2785362" h="5663851" extrusionOk="0">
                  <a:moveTo>
                    <a:pt x="573314" y="0"/>
                  </a:moveTo>
                  <a:lnTo>
                    <a:pt x="2212047" y="0"/>
                  </a:lnTo>
                  <a:cubicBezTo>
                    <a:pt x="2592734" y="0"/>
                    <a:pt x="2771537" y="211187"/>
                    <a:pt x="2771537" y="559430"/>
                  </a:cubicBezTo>
                  <a:lnTo>
                    <a:pt x="2771537" y="1798752"/>
                  </a:lnTo>
                  <a:cubicBezTo>
                    <a:pt x="2779595" y="1801599"/>
                    <a:pt x="2785362" y="1809280"/>
                    <a:pt x="2785362" y="1818312"/>
                  </a:cubicBezTo>
                  <a:lnTo>
                    <a:pt x="2785362" y="2461733"/>
                  </a:lnTo>
                  <a:cubicBezTo>
                    <a:pt x="2785362" y="2470758"/>
                    <a:pt x="2779595" y="2478439"/>
                    <a:pt x="2771537" y="2481287"/>
                  </a:cubicBezTo>
                  <a:lnTo>
                    <a:pt x="2771537" y="5161506"/>
                  </a:lnTo>
                  <a:cubicBezTo>
                    <a:pt x="2771537" y="5478035"/>
                    <a:pt x="2592062" y="5663851"/>
                    <a:pt x="2275495" y="5663851"/>
                  </a:cubicBezTo>
                  <a:lnTo>
                    <a:pt x="509866" y="5663851"/>
                  </a:lnTo>
                  <a:cubicBezTo>
                    <a:pt x="193300" y="5663851"/>
                    <a:pt x="13823" y="5484378"/>
                    <a:pt x="13823" y="5161506"/>
                  </a:cubicBezTo>
                  <a:lnTo>
                    <a:pt x="13823" y="2475997"/>
                  </a:lnTo>
                  <a:cubicBezTo>
                    <a:pt x="5770" y="2473150"/>
                    <a:pt x="0" y="2465469"/>
                    <a:pt x="0" y="2456443"/>
                  </a:cubicBezTo>
                  <a:lnTo>
                    <a:pt x="0" y="2073953"/>
                  </a:lnTo>
                  <a:cubicBezTo>
                    <a:pt x="0" y="2064921"/>
                    <a:pt x="5770" y="2057247"/>
                    <a:pt x="13823" y="2054399"/>
                  </a:cubicBezTo>
                  <a:lnTo>
                    <a:pt x="13823" y="1927631"/>
                  </a:lnTo>
                  <a:cubicBezTo>
                    <a:pt x="5770" y="1924783"/>
                    <a:pt x="0" y="1917103"/>
                    <a:pt x="0" y="1908077"/>
                  </a:cubicBezTo>
                  <a:lnTo>
                    <a:pt x="0" y="1519244"/>
                  </a:lnTo>
                  <a:cubicBezTo>
                    <a:pt x="0" y="1510212"/>
                    <a:pt x="5770" y="1502532"/>
                    <a:pt x="13823" y="1499684"/>
                  </a:cubicBezTo>
                  <a:lnTo>
                    <a:pt x="13823" y="1306079"/>
                  </a:lnTo>
                  <a:cubicBezTo>
                    <a:pt x="5770" y="1303231"/>
                    <a:pt x="0" y="1295557"/>
                    <a:pt x="0" y="1286525"/>
                  </a:cubicBezTo>
                  <a:lnTo>
                    <a:pt x="0" y="1113736"/>
                  </a:lnTo>
                  <a:cubicBezTo>
                    <a:pt x="0" y="1104711"/>
                    <a:pt x="5770" y="1097030"/>
                    <a:pt x="13823" y="1094183"/>
                  </a:cubicBezTo>
                  <a:lnTo>
                    <a:pt x="13823" y="559430"/>
                  </a:lnTo>
                  <a:cubicBezTo>
                    <a:pt x="13823" y="211205"/>
                    <a:pt x="192627" y="0"/>
                    <a:pt x="5733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12700" dist="12700" dir="18900000" algn="bl" rotWithShape="0">
                <a:schemeClr val="dk2">
                  <a:alpha val="2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Golos Text"/>
                <a:ea typeface="Golos Text"/>
                <a:cs typeface="Golos Text"/>
                <a:sym typeface="Golos Text"/>
              </a:endParaRPr>
            </a:p>
          </p:txBody>
        </p:sp>
        <p:sp>
          <p:nvSpPr>
            <p:cNvPr id="121" name="Google Shape;121;p26"/>
            <p:cNvSpPr/>
            <p:nvPr/>
          </p:nvSpPr>
          <p:spPr>
            <a:xfrm>
              <a:off x="7793978" y="2071755"/>
              <a:ext cx="3155257" cy="6416008"/>
            </a:xfrm>
            <a:custGeom>
              <a:avLst/>
              <a:gdLst/>
              <a:ahLst/>
              <a:cxnLst/>
              <a:rect l="l" t="t" r="r" b="b"/>
              <a:pathLst>
                <a:path w="2785362" h="5663851" extrusionOk="0">
                  <a:moveTo>
                    <a:pt x="573314" y="0"/>
                  </a:moveTo>
                  <a:lnTo>
                    <a:pt x="2212047" y="0"/>
                  </a:lnTo>
                  <a:cubicBezTo>
                    <a:pt x="2592734" y="0"/>
                    <a:pt x="2771537" y="211187"/>
                    <a:pt x="2771537" y="559430"/>
                  </a:cubicBezTo>
                  <a:lnTo>
                    <a:pt x="2771537" y="1798752"/>
                  </a:lnTo>
                  <a:cubicBezTo>
                    <a:pt x="2779595" y="1801599"/>
                    <a:pt x="2785362" y="1809280"/>
                    <a:pt x="2785362" y="1818312"/>
                  </a:cubicBezTo>
                  <a:lnTo>
                    <a:pt x="2785362" y="2461733"/>
                  </a:lnTo>
                  <a:cubicBezTo>
                    <a:pt x="2785362" y="2470758"/>
                    <a:pt x="2779595" y="2478439"/>
                    <a:pt x="2771537" y="2481287"/>
                  </a:cubicBezTo>
                  <a:lnTo>
                    <a:pt x="2771537" y="5161506"/>
                  </a:lnTo>
                  <a:cubicBezTo>
                    <a:pt x="2771537" y="5478035"/>
                    <a:pt x="2592062" y="5663851"/>
                    <a:pt x="2275495" y="5663851"/>
                  </a:cubicBezTo>
                  <a:lnTo>
                    <a:pt x="509866" y="5663851"/>
                  </a:lnTo>
                  <a:cubicBezTo>
                    <a:pt x="193300" y="5663851"/>
                    <a:pt x="13823" y="5484378"/>
                    <a:pt x="13823" y="5161506"/>
                  </a:cubicBezTo>
                  <a:lnTo>
                    <a:pt x="13823" y="2475997"/>
                  </a:lnTo>
                  <a:cubicBezTo>
                    <a:pt x="5770" y="2473150"/>
                    <a:pt x="0" y="2465469"/>
                    <a:pt x="0" y="2456443"/>
                  </a:cubicBezTo>
                  <a:lnTo>
                    <a:pt x="0" y="2073953"/>
                  </a:lnTo>
                  <a:cubicBezTo>
                    <a:pt x="0" y="2064921"/>
                    <a:pt x="5770" y="2057247"/>
                    <a:pt x="13823" y="2054399"/>
                  </a:cubicBezTo>
                  <a:lnTo>
                    <a:pt x="13823" y="1927631"/>
                  </a:lnTo>
                  <a:cubicBezTo>
                    <a:pt x="5770" y="1924783"/>
                    <a:pt x="0" y="1917103"/>
                    <a:pt x="0" y="1908077"/>
                  </a:cubicBezTo>
                  <a:lnTo>
                    <a:pt x="0" y="1519244"/>
                  </a:lnTo>
                  <a:cubicBezTo>
                    <a:pt x="0" y="1510212"/>
                    <a:pt x="5770" y="1502532"/>
                    <a:pt x="13823" y="1499684"/>
                  </a:cubicBezTo>
                  <a:lnTo>
                    <a:pt x="13823" y="1306079"/>
                  </a:lnTo>
                  <a:cubicBezTo>
                    <a:pt x="5770" y="1303231"/>
                    <a:pt x="0" y="1295557"/>
                    <a:pt x="0" y="1286525"/>
                  </a:cubicBezTo>
                  <a:lnTo>
                    <a:pt x="0" y="1113736"/>
                  </a:lnTo>
                  <a:cubicBezTo>
                    <a:pt x="0" y="1104711"/>
                    <a:pt x="5770" y="1097030"/>
                    <a:pt x="13823" y="1094183"/>
                  </a:cubicBezTo>
                  <a:lnTo>
                    <a:pt x="13823" y="559430"/>
                  </a:lnTo>
                  <a:cubicBezTo>
                    <a:pt x="13823" y="211205"/>
                    <a:pt x="192627" y="0"/>
                    <a:pt x="5733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12700" dist="12700" dir="18900000" algn="bl" rotWithShape="0">
                <a:schemeClr val="dk2">
                  <a:alpha val="2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Golos Text"/>
                <a:ea typeface="Golos Text"/>
                <a:cs typeface="Golos Text"/>
                <a:sym typeface="Golos Text"/>
              </a:endParaRPr>
            </a:p>
          </p:txBody>
        </p:sp>
        <p:sp>
          <p:nvSpPr>
            <p:cNvPr id="122" name="Google Shape;122;p26"/>
            <p:cNvSpPr/>
            <p:nvPr/>
          </p:nvSpPr>
          <p:spPr>
            <a:xfrm>
              <a:off x="7967695" y="2211445"/>
              <a:ext cx="2831623" cy="6121950"/>
            </a:xfrm>
            <a:prstGeom prst="roundRect">
              <a:avLst>
                <a:gd name="adj" fmla="val 16667"/>
              </a:avLst>
            </a:prstGeom>
            <a:solidFill>
              <a:srgbClr val="F8F9F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endParaRPr>
            </a:p>
          </p:txBody>
        </p:sp>
      </p:grpSp>
      <p:sp>
        <p:nvSpPr>
          <p:cNvPr id="123" name="Google Shape;123;p26"/>
          <p:cNvSpPr>
            <a:spLocks noGrp="1"/>
          </p:cNvSpPr>
          <p:nvPr>
            <p:ph type="pic" idx="3"/>
          </p:nvPr>
        </p:nvSpPr>
        <p:spPr>
          <a:xfrm>
            <a:off x="9933843" y="3085152"/>
            <a:ext cx="1285581" cy="2788318"/>
          </a:xfrm>
          <a:prstGeom prst="rect">
            <a:avLst/>
          </a:prstGeom>
          <a:solidFill>
            <a:schemeClr val="dk1">
              <a:alpha val="20000"/>
            </a:schemeClr>
          </a:soli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500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_Custom Layout">
  <p:cSld name="12_Custom Layout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>
            <a:spLocks noGrp="1"/>
          </p:cNvSpPr>
          <p:nvPr>
            <p:ph type="pic" idx="2"/>
          </p:nvPr>
        </p:nvSpPr>
        <p:spPr>
          <a:xfrm>
            <a:off x="4803361" y="1981200"/>
            <a:ext cx="2585278" cy="4038600"/>
          </a:xfrm>
          <a:prstGeom prst="rect">
            <a:avLst/>
          </a:prstGeom>
          <a:solidFill>
            <a:schemeClr val="dk1">
              <a:alpha val="20000"/>
            </a:schemeClr>
          </a:solidFill>
          <a:ln>
            <a:noFill/>
          </a:ln>
        </p:spPr>
      </p:sp>
      <p:sp>
        <p:nvSpPr>
          <p:cNvPr id="16" name="Google Shape;16;p4"/>
          <p:cNvSpPr>
            <a:spLocks noGrp="1"/>
          </p:cNvSpPr>
          <p:nvPr>
            <p:ph type="pic" idx="3"/>
          </p:nvPr>
        </p:nvSpPr>
        <p:spPr>
          <a:xfrm>
            <a:off x="7774609" y="1981200"/>
            <a:ext cx="2585278" cy="4038600"/>
          </a:xfrm>
          <a:prstGeom prst="rect">
            <a:avLst/>
          </a:prstGeom>
          <a:solidFill>
            <a:schemeClr val="dk1">
              <a:alpha val="20000"/>
            </a:schemeClr>
          </a:solidFill>
          <a:ln>
            <a:noFill/>
          </a:ln>
        </p:spPr>
      </p:sp>
      <p:sp>
        <p:nvSpPr>
          <p:cNvPr id="17" name="Google Shape;17;p4"/>
          <p:cNvSpPr>
            <a:spLocks noGrp="1"/>
          </p:cNvSpPr>
          <p:nvPr>
            <p:ph type="pic" idx="4"/>
          </p:nvPr>
        </p:nvSpPr>
        <p:spPr>
          <a:xfrm>
            <a:off x="1832113" y="1981200"/>
            <a:ext cx="2585278" cy="4038600"/>
          </a:xfrm>
          <a:prstGeom prst="rect">
            <a:avLst/>
          </a:prstGeom>
          <a:solidFill>
            <a:schemeClr val="dk1">
              <a:alpha val="20000"/>
            </a:schemeClr>
          </a:solidFill>
          <a:ln>
            <a:noFill/>
          </a:ln>
        </p:spPr>
      </p:sp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Calibri"/>
              <a:buNone/>
              <a:defRPr sz="3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_Custom Layout">
  <p:cSld name="13_Custom Layou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>
            <a:spLocks noGrp="1"/>
          </p:cNvSpPr>
          <p:nvPr>
            <p:ph type="pic" idx="2"/>
          </p:nvPr>
        </p:nvSpPr>
        <p:spPr>
          <a:xfrm>
            <a:off x="1449236" y="1981200"/>
            <a:ext cx="2585278" cy="4038600"/>
          </a:xfrm>
          <a:prstGeom prst="rect">
            <a:avLst/>
          </a:prstGeom>
          <a:solidFill>
            <a:schemeClr val="dk1">
              <a:alpha val="20000"/>
            </a:schemeClr>
          </a:solidFill>
          <a:ln>
            <a:noFill/>
          </a:ln>
        </p:spPr>
      </p:sp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Calibri"/>
              <a:buNone/>
              <a:defRPr sz="3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_Custom Layout">
  <p:cSld name="19_Custom Layout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>
            <a:spLocks noGrp="1"/>
          </p:cNvSpPr>
          <p:nvPr>
            <p:ph type="pic" idx="2"/>
          </p:nvPr>
        </p:nvSpPr>
        <p:spPr>
          <a:xfrm>
            <a:off x="4638722" y="2407547"/>
            <a:ext cx="2914556" cy="2914556"/>
          </a:xfrm>
          <a:prstGeom prst="rect">
            <a:avLst/>
          </a:prstGeom>
          <a:solidFill>
            <a:schemeClr val="dk1">
              <a:alpha val="20000"/>
            </a:schemeClr>
          </a:solidFill>
          <a:ln>
            <a:noFill/>
          </a:ln>
        </p:spPr>
      </p:sp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Calibri"/>
              <a:buNone/>
              <a:defRPr sz="3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Custom Layout">
  <p:cSld name="4_Custom Layou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7"/>
          <p:cNvSpPr>
            <a:spLocks noGrp="1"/>
          </p:cNvSpPr>
          <p:nvPr>
            <p:ph type="pic" idx="2"/>
          </p:nvPr>
        </p:nvSpPr>
        <p:spPr>
          <a:xfrm>
            <a:off x="8465527" y="1634495"/>
            <a:ext cx="2189905" cy="4038600"/>
          </a:xfrm>
          <a:prstGeom prst="rect">
            <a:avLst/>
          </a:prstGeom>
          <a:solidFill>
            <a:schemeClr val="dk1">
              <a:alpha val="20000"/>
            </a:schemeClr>
          </a:solidFill>
          <a:ln>
            <a:noFill/>
          </a:ln>
        </p:spPr>
      </p:sp>
      <p:sp>
        <p:nvSpPr>
          <p:cNvPr id="27" name="Google Shape;27;p7"/>
          <p:cNvSpPr>
            <a:spLocks noGrp="1"/>
          </p:cNvSpPr>
          <p:nvPr>
            <p:ph type="pic" idx="3"/>
          </p:nvPr>
        </p:nvSpPr>
        <p:spPr>
          <a:xfrm>
            <a:off x="10835053" y="1634495"/>
            <a:ext cx="2189905" cy="4038600"/>
          </a:xfrm>
          <a:prstGeom prst="rect">
            <a:avLst/>
          </a:prstGeom>
          <a:solidFill>
            <a:schemeClr val="dk1">
              <a:alpha val="20000"/>
            </a:schemeClr>
          </a:solidFill>
          <a:ln>
            <a:noFill/>
          </a:ln>
        </p:spPr>
      </p:sp>
      <p:sp>
        <p:nvSpPr>
          <p:cNvPr id="28" name="Google Shape;28;p7"/>
          <p:cNvSpPr>
            <a:spLocks noGrp="1"/>
          </p:cNvSpPr>
          <p:nvPr>
            <p:ph type="pic" idx="4"/>
          </p:nvPr>
        </p:nvSpPr>
        <p:spPr>
          <a:xfrm>
            <a:off x="6096000" y="1634495"/>
            <a:ext cx="2189905" cy="4038600"/>
          </a:xfrm>
          <a:prstGeom prst="rect">
            <a:avLst/>
          </a:prstGeom>
          <a:solidFill>
            <a:schemeClr val="dk1">
              <a:alpha val="20000"/>
            </a:schemeClr>
          </a:soli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_Custom Layout">
  <p:cSld name="27_Custom Layou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8"/>
          <p:cNvSpPr>
            <a:spLocks noGrp="1"/>
          </p:cNvSpPr>
          <p:nvPr>
            <p:ph type="pic" idx="2"/>
          </p:nvPr>
        </p:nvSpPr>
        <p:spPr>
          <a:xfrm>
            <a:off x="1143000" y="3429000"/>
            <a:ext cx="9906000" cy="3429000"/>
          </a:xfrm>
          <a:prstGeom prst="rect">
            <a:avLst/>
          </a:prstGeom>
          <a:solidFill>
            <a:schemeClr val="dk1">
              <a:alpha val="20000"/>
            </a:schemeClr>
          </a:solidFill>
          <a:ln>
            <a:noFill/>
          </a:ln>
        </p:spPr>
      </p:sp>
      <p:sp>
        <p:nvSpPr>
          <p:cNvPr id="31" name="Google Shape;31;p8"/>
          <p:cNvSpPr txBox="1">
            <a:spLocks noGrp="1"/>
          </p:cNvSpPr>
          <p:nvPr>
            <p:ph type="title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Calibri"/>
              <a:buNone/>
              <a:defRPr sz="3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_Custom Layout">
  <p:cSld name="28_Custom Layou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9"/>
          <p:cNvSpPr>
            <a:spLocks noGrp="1"/>
          </p:cNvSpPr>
          <p:nvPr>
            <p:ph type="pic" idx="2"/>
          </p:nvPr>
        </p:nvSpPr>
        <p:spPr>
          <a:xfrm>
            <a:off x="4803361" y="1981200"/>
            <a:ext cx="2585278" cy="2191092"/>
          </a:xfrm>
          <a:prstGeom prst="rect">
            <a:avLst/>
          </a:prstGeom>
          <a:solidFill>
            <a:schemeClr val="dk1">
              <a:alpha val="20000"/>
            </a:schemeClr>
          </a:solidFill>
          <a:ln>
            <a:noFill/>
          </a:ln>
        </p:spPr>
      </p:sp>
      <p:sp>
        <p:nvSpPr>
          <p:cNvPr id="34" name="Google Shape;34;p9"/>
          <p:cNvSpPr>
            <a:spLocks noGrp="1"/>
          </p:cNvSpPr>
          <p:nvPr>
            <p:ph type="pic" idx="3"/>
          </p:nvPr>
        </p:nvSpPr>
        <p:spPr>
          <a:xfrm>
            <a:off x="7774609" y="1981200"/>
            <a:ext cx="2585278" cy="2191092"/>
          </a:xfrm>
          <a:prstGeom prst="rect">
            <a:avLst/>
          </a:prstGeom>
          <a:solidFill>
            <a:schemeClr val="dk1">
              <a:alpha val="20000"/>
            </a:schemeClr>
          </a:solidFill>
          <a:ln>
            <a:noFill/>
          </a:ln>
        </p:spPr>
      </p:sp>
      <p:sp>
        <p:nvSpPr>
          <p:cNvPr id="35" name="Google Shape;35;p9"/>
          <p:cNvSpPr>
            <a:spLocks noGrp="1"/>
          </p:cNvSpPr>
          <p:nvPr>
            <p:ph type="pic" idx="4"/>
          </p:nvPr>
        </p:nvSpPr>
        <p:spPr>
          <a:xfrm>
            <a:off x="1832113" y="1981200"/>
            <a:ext cx="2585278" cy="2191092"/>
          </a:xfrm>
          <a:prstGeom prst="rect">
            <a:avLst/>
          </a:prstGeom>
          <a:solidFill>
            <a:schemeClr val="dk1">
              <a:alpha val="20000"/>
            </a:schemeClr>
          </a:solidFill>
          <a:ln>
            <a:noFill/>
          </a:ln>
        </p:spPr>
      </p:sp>
      <p:sp>
        <p:nvSpPr>
          <p:cNvPr id="36" name="Google Shape;36;p9"/>
          <p:cNvSpPr txBox="1">
            <a:spLocks noGrp="1"/>
          </p:cNvSpPr>
          <p:nvPr>
            <p:ph type="title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Calibri"/>
              <a:buNone/>
              <a:defRPr sz="3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_Custom Layout">
  <p:cSld name="29_Custom Layou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0"/>
          <p:cNvSpPr>
            <a:spLocks noGrp="1"/>
          </p:cNvSpPr>
          <p:nvPr>
            <p:ph type="pic" idx="2"/>
          </p:nvPr>
        </p:nvSpPr>
        <p:spPr>
          <a:xfrm>
            <a:off x="392412" y="318448"/>
            <a:ext cx="5330813" cy="6176695"/>
          </a:xfrm>
          <a:prstGeom prst="rect">
            <a:avLst/>
          </a:prstGeom>
          <a:solidFill>
            <a:schemeClr val="dk1">
              <a:alpha val="20000"/>
            </a:schemeClr>
          </a:soli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9FA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720">
          <p15:clr>
            <a:srgbClr val="F26B43"/>
          </p15:clr>
        </p15:guide>
        <p15:guide id="4" pos="6960">
          <p15:clr>
            <a:srgbClr val="F26B43"/>
          </p15:clr>
        </p15:guide>
        <p15:guide id="5" orient="horz" pos="3792">
          <p15:clr>
            <a:srgbClr val="F26B43"/>
          </p15:clr>
        </p15:guide>
        <p15:guide id="6" orient="horz" pos="124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8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5.png"/><Relationship Id="rId4" Type="http://schemas.openxmlformats.org/officeDocument/2006/relationships/image" Target="../media/image36.png"/><Relationship Id="rId9" Type="http://schemas.openxmlformats.org/officeDocument/2006/relationships/image" Target="../media/image4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hyperlink" Target="https://docs.dask.org/en/stable/dataframe-api.html" TargetMode="Externa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.pn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2.xml"/><Relationship Id="rId6" Type="http://schemas.openxmlformats.org/officeDocument/2006/relationships/hyperlink" Target="https://gitlab.udv.group/rnd/soc/other_tasks/-/blob/main/Dask/Mitup_Dask.ipynb" TargetMode="External"/><Relationship Id="rId5" Type="http://schemas.openxmlformats.org/officeDocument/2006/relationships/image" Target="../media/image45.png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hyperlink" Target="https://scikit-learn.org/" TargetMode="Externa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flaticon.com/" TargetMode="External"/><Relationship Id="rId11" Type="http://schemas.openxmlformats.org/officeDocument/2006/relationships/image" Target="../media/image14.png"/><Relationship Id="rId5" Type="http://schemas.openxmlformats.org/officeDocument/2006/relationships/image" Target="../media/image9.png"/><Relationship Id="rId10" Type="http://schemas.openxmlformats.org/officeDocument/2006/relationships/image" Target="../media/image13.png"/><Relationship Id="rId4" Type="http://schemas.openxmlformats.org/officeDocument/2006/relationships/image" Target="../media/image5.png"/><Relationship Id="rId9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8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5.png"/><Relationship Id="rId9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8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5.png"/><Relationship Id="rId9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27" descr=" 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43000" y="6019801"/>
            <a:ext cx="2413481" cy="481634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7"/>
          <p:cNvSpPr txBox="1"/>
          <p:nvPr/>
        </p:nvSpPr>
        <p:spPr>
          <a:xfrm>
            <a:off x="1143000" y="4115350"/>
            <a:ext cx="3649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ru-RU" sz="2000" b="1">
                <a:solidFill>
                  <a:srgbClr val="00D29D"/>
                </a:solidFill>
                <a:latin typeface="Golos Text SemiBold"/>
                <a:ea typeface="Golos Text SemiBold"/>
                <a:cs typeface="Golos Text SemiBold"/>
                <a:sym typeface="Golos Text SemiBold"/>
              </a:rPr>
              <a:t>Махнева Оксана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27"/>
          <p:cNvSpPr txBox="1"/>
          <p:nvPr/>
        </p:nvSpPr>
        <p:spPr>
          <a:xfrm>
            <a:off x="1143000" y="4530000"/>
            <a:ext cx="43092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ru-RU" sz="1600">
                <a:solidFill>
                  <a:srgbClr val="DBF4A7"/>
                </a:solidFill>
                <a:latin typeface="Golos Text"/>
                <a:ea typeface="Golos Text"/>
                <a:cs typeface="Golos Text"/>
                <a:sym typeface="Golos Text"/>
              </a:rPr>
              <a:t>Младший исследователь</a:t>
            </a:r>
            <a:r>
              <a:rPr lang="ru-RU" sz="1600" b="0" i="0" u="none" strike="noStrike" cap="none">
                <a:solidFill>
                  <a:srgbClr val="DBF4A7"/>
                </a:solidFill>
                <a:latin typeface="Golos Text"/>
                <a:ea typeface="Golos Text"/>
                <a:cs typeface="Golos Text"/>
                <a:sym typeface="Golos Text"/>
              </a:rPr>
              <a:t> в UDV Group</a:t>
            </a:r>
            <a:endParaRPr sz="1600" b="0" i="0" u="none" strike="noStrike" cap="none">
              <a:solidFill>
                <a:srgbClr val="DBF4A7"/>
              </a:solidFill>
              <a:latin typeface="Golos Text"/>
              <a:ea typeface="Golos Text"/>
              <a:cs typeface="Golos Text"/>
              <a:sym typeface="Golos Text"/>
            </a:endParaRPr>
          </a:p>
        </p:txBody>
      </p:sp>
      <p:sp>
        <p:nvSpPr>
          <p:cNvPr id="131" name="Google Shape;131;p27"/>
          <p:cNvSpPr txBox="1"/>
          <p:nvPr/>
        </p:nvSpPr>
        <p:spPr>
          <a:xfrm>
            <a:off x="1143000" y="1711842"/>
            <a:ext cx="6114300" cy="14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ru-RU" sz="4000" b="1">
                <a:solidFill>
                  <a:srgbClr val="F8F9FA"/>
                </a:solidFill>
                <a:latin typeface="Golos Text SemiBold"/>
                <a:ea typeface="Golos Text SemiBold"/>
                <a:cs typeface="Golos Text SemiBold"/>
                <a:sym typeface="Golos Text SemiBold"/>
              </a:rPr>
              <a:t>Dask</a:t>
            </a:r>
            <a:endParaRPr sz="4000" b="1">
              <a:solidFill>
                <a:srgbClr val="F8F9FA"/>
              </a:solidFill>
              <a:latin typeface="Golos Text SemiBold"/>
              <a:ea typeface="Golos Text SemiBold"/>
              <a:cs typeface="Golos Text SemiBold"/>
              <a:sym typeface="Golos Text SemiBold"/>
            </a:endParaRPr>
          </a:p>
          <a:p>
            <a:pPr marL="0" marR="38100" lvl="0" indent="0" algn="l" rtl="0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300" b="1">
                <a:solidFill>
                  <a:srgbClr val="F8F9FA"/>
                </a:solidFill>
                <a:latin typeface="Golos Text SemiBold"/>
                <a:ea typeface="Golos Text SemiBold"/>
                <a:cs typeface="Golos Text SemiBold"/>
                <a:sym typeface="Golos Text SemiBold"/>
              </a:rPr>
              <a:t>Библиотека Python для параллельных и распределенных вычислений</a:t>
            </a:r>
            <a:endParaRPr sz="400">
              <a:solidFill>
                <a:srgbClr val="1F1F1F"/>
              </a:solidFill>
              <a:highlight>
                <a:srgbClr val="F8F9FA"/>
              </a:highlight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 amt="75000"/>
          </a:blip>
          <a:stretch>
            <a:fillRect/>
          </a:stretch>
        </a:blipFill>
        <a:effectLst/>
      </p:bgPr>
    </p:bg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2" name="Google Shape;362;p36"/>
          <p:cNvPicPr preferRelativeResize="0"/>
          <p:nvPr/>
        </p:nvPicPr>
        <p:blipFill rotWithShape="1">
          <a:blip r:embed="rId4">
            <a:alphaModFix/>
          </a:blip>
          <a:srcRect l="28872" t="32935" r="31977" b="37155"/>
          <a:stretch/>
        </p:blipFill>
        <p:spPr>
          <a:xfrm>
            <a:off x="8637725" y="713650"/>
            <a:ext cx="2929325" cy="2681676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p36"/>
          <p:cNvSpPr txBox="1"/>
          <p:nvPr/>
        </p:nvSpPr>
        <p:spPr>
          <a:xfrm>
            <a:off x="197050" y="81262"/>
            <a:ext cx="9906000" cy="6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2027"/>
              </a:buClr>
              <a:buSzPts val="3400"/>
              <a:buFont typeface="Golos Text SemiBold"/>
              <a:buNone/>
            </a:pPr>
            <a:r>
              <a:rPr lang="ru-RU" sz="3400" b="1">
                <a:solidFill>
                  <a:srgbClr val="0B2027"/>
                </a:solidFill>
                <a:latin typeface="Golos Text SemiBold"/>
                <a:ea typeface="Golos Text SemiBold"/>
                <a:cs typeface="Golos Text SemiBold"/>
                <a:sym typeface="Golos Text SemiBold"/>
              </a:rPr>
              <a:t>Dask. </a:t>
            </a:r>
            <a:r>
              <a:rPr lang="ru-RU" sz="3400" b="1">
                <a:solidFill>
                  <a:srgbClr val="00D29D"/>
                </a:solidFill>
                <a:latin typeface="Golos Text SemiBold"/>
                <a:ea typeface="Golos Text SemiBold"/>
                <a:cs typeface="Golos Text SemiBold"/>
                <a:sym typeface="Golos Text SemiBold"/>
              </a:rPr>
              <a:t>Архитектура.</a:t>
            </a:r>
            <a:r>
              <a:rPr lang="ru-RU" sz="3400" b="1">
                <a:solidFill>
                  <a:srgbClr val="0B2027"/>
                </a:solidFill>
                <a:latin typeface="Golos Text SemiBold"/>
                <a:ea typeface="Golos Text SemiBold"/>
                <a:cs typeface="Golos Text SemiBold"/>
                <a:sym typeface="Golos Text SemiBold"/>
              </a:rPr>
              <a:t>Коллекции.</a:t>
            </a:r>
            <a:r>
              <a:rPr lang="ru-RU" sz="3400" b="1">
                <a:solidFill>
                  <a:srgbClr val="00D29D"/>
                </a:solidFill>
                <a:latin typeface="Golos Text SemiBold"/>
                <a:ea typeface="Golos Text SemiBold"/>
                <a:cs typeface="Golos Text SemiBold"/>
                <a:sym typeface="Golos Text SemiBold"/>
              </a:rPr>
              <a:t>DataFrames </a:t>
            </a:r>
            <a:endParaRPr sz="3400" b="1" i="0" u="none" strike="noStrike" cap="none">
              <a:solidFill>
                <a:srgbClr val="00D29D"/>
              </a:solidFill>
              <a:latin typeface="Golos Text SemiBold"/>
              <a:ea typeface="Golos Text SemiBold"/>
              <a:cs typeface="Golos Text SemiBold"/>
              <a:sym typeface="Golos Text SemiBold"/>
            </a:endParaRPr>
          </a:p>
        </p:txBody>
      </p:sp>
      <p:pic>
        <p:nvPicPr>
          <p:cNvPr id="364" name="Google Shape;364;p36" descr=" 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790211" y="2329749"/>
            <a:ext cx="259988" cy="1303071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p36"/>
          <p:cNvSpPr txBox="1"/>
          <p:nvPr/>
        </p:nvSpPr>
        <p:spPr>
          <a:xfrm>
            <a:off x="123500" y="537325"/>
            <a:ext cx="116022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38100" lvl="0" indent="0" algn="l" rtl="0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300" i="1">
                <a:solidFill>
                  <a:srgbClr val="0B2027"/>
                </a:solidFill>
                <a:latin typeface="Caveat"/>
                <a:ea typeface="Caveat"/>
                <a:cs typeface="Caveat"/>
                <a:sym typeface="Caveat"/>
              </a:rPr>
              <a:t> Начать пользоваться Dask просто, но … "Начало — половина всего дела." – Платон</a:t>
            </a:r>
            <a:endParaRPr sz="2300" i="1">
              <a:solidFill>
                <a:srgbClr val="0B2027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grpSp>
        <p:nvGrpSpPr>
          <p:cNvPr id="366" name="Google Shape;366;p36"/>
          <p:cNvGrpSpPr/>
          <p:nvPr/>
        </p:nvGrpSpPr>
        <p:grpSpPr>
          <a:xfrm>
            <a:off x="3476618" y="2382684"/>
            <a:ext cx="84000" cy="84000"/>
            <a:chOff x="2977322" y="5785161"/>
            <a:chExt cx="84000" cy="84000"/>
          </a:xfrm>
        </p:grpSpPr>
        <p:sp>
          <p:nvSpPr>
            <p:cNvPr id="367" name="Google Shape;367;p36"/>
            <p:cNvSpPr/>
            <p:nvPr/>
          </p:nvSpPr>
          <p:spPr>
            <a:xfrm>
              <a:off x="2977322" y="5785161"/>
              <a:ext cx="84000" cy="84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63500" dist="63500" dir="8100000" algn="tr" rotWithShape="0">
                <a:schemeClr val="dk2"/>
              </a:outerShdw>
            </a:effectLst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8" name="Google Shape;368;p36"/>
            <p:cNvSpPr/>
            <p:nvPr/>
          </p:nvSpPr>
          <p:spPr>
            <a:xfrm>
              <a:off x="2977322" y="5785161"/>
              <a:ext cx="84000" cy="84000"/>
            </a:xfrm>
            <a:prstGeom prst="ellipse">
              <a:avLst/>
            </a:prstGeom>
            <a:solidFill>
              <a:srgbClr val="DBF4A7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69" name="Google Shape;369;p36"/>
          <p:cNvSpPr txBox="1"/>
          <p:nvPr/>
        </p:nvSpPr>
        <p:spPr>
          <a:xfrm>
            <a:off x="255300" y="1172475"/>
            <a:ext cx="68541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360000" marR="0" lvl="0" indent="-17255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B2027"/>
              </a:buClr>
              <a:buSzPts val="1300"/>
              <a:buFont typeface="Golos Text"/>
              <a:buAutoNum type="arabicPeriod"/>
            </a:pPr>
            <a:r>
              <a:rPr lang="ru-RU" sz="1300">
                <a:solidFill>
                  <a:srgbClr val="0B2027"/>
                </a:solidFill>
                <a:latin typeface="Golos Text"/>
                <a:ea typeface="Golos Text"/>
                <a:cs typeface="Golos Text"/>
                <a:sym typeface="Golos Text"/>
              </a:rPr>
              <a:t>Используйте “BigData” только тогда, когда данные не помещаются в память</a:t>
            </a:r>
            <a:endParaRPr sz="1300">
              <a:solidFill>
                <a:srgbClr val="0B2027"/>
              </a:solidFill>
              <a:latin typeface="Golos Text"/>
              <a:ea typeface="Golos Text"/>
              <a:cs typeface="Golos Text"/>
              <a:sym typeface="Golos Text"/>
            </a:endParaRPr>
          </a:p>
        </p:txBody>
      </p:sp>
      <p:sp>
        <p:nvSpPr>
          <p:cNvPr id="370" name="Google Shape;370;p36"/>
          <p:cNvSpPr txBox="1"/>
          <p:nvPr/>
        </p:nvSpPr>
        <p:spPr>
          <a:xfrm>
            <a:off x="382299" y="1464273"/>
            <a:ext cx="46164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sz="1300">
                <a:solidFill>
                  <a:srgbClr val="0B2027"/>
                </a:solidFill>
                <a:latin typeface="Golos Text"/>
                <a:ea typeface="Golos Text"/>
                <a:cs typeface="Golos Text"/>
                <a:sym typeface="Golos Text"/>
              </a:rPr>
              <a:t>2.  Уменьшайте объем и переходите к Pandas</a:t>
            </a:r>
            <a:endParaRPr sz="1000">
              <a:solidFill>
                <a:srgbClr val="0B2027"/>
              </a:solidFill>
              <a:latin typeface="Golos Text"/>
              <a:ea typeface="Golos Text"/>
              <a:cs typeface="Golos Text"/>
              <a:sym typeface="Golos Text"/>
            </a:endParaRPr>
          </a:p>
        </p:txBody>
      </p:sp>
      <p:sp>
        <p:nvSpPr>
          <p:cNvPr id="371" name="Google Shape;371;p36"/>
          <p:cNvSpPr txBox="1"/>
          <p:nvPr/>
        </p:nvSpPr>
        <p:spPr>
          <a:xfrm>
            <a:off x="382301" y="2945500"/>
            <a:ext cx="55593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b="1">
                <a:solidFill>
                  <a:srgbClr val="0B2027"/>
                </a:solidFill>
                <a:latin typeface="Golos Text"/>
                <a:ea typeface="Golos Text"/>
                <a:cs typeface="Golos Text"/>
                <a:sym typeface="Golos Text"/>
              </a:rPr>
              <a:t>4.  Помните Dask – не Pandas. Он открывается под конец</a:t>
            </a:r>
            <a:endParaRPr sz="1100" b="1">
              <a:solidFill>
                <a:srgbClr val="0B2027"/>
              </a:solidFill>
              <a:latin typeface="Golos Text"/>
              <a:ea typeface="Golos Text"/>
              <a:cs typeface="Golos Text"/>
              <a:sym typeface="Golos Text"/>
            </a:endParaRPr>
          </a:p>
        </p:txBody>
      </p:sp>
      <p:pic>
        <p:nvPicPr>
          <p:cNvPr id="372" name="Google Shape;372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62123" y="1785813"/>
            <a:ext cx="4616400" cy="803565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36"/>
          <p:cNvSpPr txBox="1"/>
          <p:nvPr/>
        </p:nvSpPr>
        <p:spPr>
          <a:xfrm>
            <a:off x="382300" y="2663250"/>
            <a:ext cx="65013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sz="1300">
                <a:solidFill>
                  <a:srgbClr val="0B2027"/>
                </a:solidFill>
                <a:latin typeface="Golos Text"/>
                <a:ea typeface="Golos Text"/>
                <a:cs typeface="Golos Text"/>
                <a:sym typeface="Golos Text"/>
              </a:rPr>
              <a:t>3.  Применяйте тактики оптимизации, характерные для Pandas</a:t>
            </a:r>
            <a:endParaRPr sz="1000">
              <a:solidFill>
                <a:srgbClr val="0B2027"/>
              </a:solidFill>
              <a:latin typeface="Golos Text"/>
              <a:ea typeface="Golos Text"/>
              <a:cs typeface="Golos Text"/>
              <a:sym typeface="Golos Text"/>
            </a:endParaRPr>
          </a:p>
        </p:txBody>
      </p:sp>
      <p:sp>
        <p:nvSpPr>
          <p:cNvPr id="374" name="Google Shape;374;p36"/>
          <p:cNvSpPr txBox="1"/>
          <p:nvPr/>
        </p:nvSpPr>
        <p:spPr>
          <a:xfrm>
            <a:off x="312250" y="3299250"/>
            <a:ext cx="58857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0000" tIns="45700" rIns="0" bIns="45700" anchor="t" anchorCtr="0">
            <a:spAutoFit/>
          </a:bodyPr>
          <a:lstStyle/>
          <a:p>
            <a:pPr marL="0" marR="0" lvl="0" indent="-179999" algn="l" rtl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sz="1300">
                <a:solidFill>
                  <a:srgbClr val="0B2027"/>
                </a:solidFill>
                <a:latin typeface="Golos Text"/>
                <a:ea typeface="Golos Text"/>
                <a:cs typeface="Golos Text"/>
                <a:sym typeface="Golos Text"/>
              </a:rPr>
              <a:t>5.  Не трансформируйте данные непосредственно в DaskDataFrame</a:t>
            </a:r>
            <a:endParaRPr sz="1300">
              <a:solidFill>
                <a:srgbClr val="0B2027"/>
              </a:solidFill>
              <a:latin typeface="Golos Text"/>
              <a:ea typeface="Golos Text"/>
              <a:cs typeface="Golos Text"/>
              <a:sym typeface="Golos Text"/>
            </a:endParaRPr>
          </a:p>
        </p:txBody>
      </p:sp>
      <p:sp>
        <p:nvSpPr>
          <p:cNvPr id="375" name="Google Shape;375;p36"/>
          <p:cNvSpPr txBox="1"/>
          <p:nvPr/>
        </p:nvSpPr>
        <p:spPr>
          <a:xfrm>
            <a:off x="331725" y="4724450"/>
            <a:ext cx="6370500" cy="5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0000" tIns="45700" rIns="0" bIns="45700" anchor="t" anchorCtr="0">
            <a:spAutoFit/>
          </a:bodyPr>
          <a:lstStyle/>
          <a:p>
            <a:pPr marL="0" marR="0" lvl="0" indent="-17999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sz="1300">
                <a:solidFill>
                  <a:srgbClr val="0B2027"/>
                </a:solidFill>
                <a:latin typeface="Golos Text"/>
                <a:ea typeface="Golos Text"/>
                <a:cs typeface="Golos Text"/>
                <a:sym typeface="Golos Text"/>
              </a:rPr>
              <a:t>7. Используйте partitions с умом</a:t>
            </a:r>
            <a:endParaRPr sz="1300">
              <a:solidFill>
                <a:srgbClr val="0B2027"/>
              </a:solidFill>
              <a:latin typeface="Golos Text"/>
              <a:ea typeface="Golos Text"/>
              <a:cs typeface="Golos Text"/>
              <a:sym typeface="Golos Text"/>
            </a:endParaRPr>
          </a:p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ru-RU" sz="1100">
                <a:solidFill>
                  <a:srgbClr val="0B2027"/>
                </a:solidFill>
                <a:latin typeface="Golos Text"/>
                <a:ea typeface="Golos Text"/>
                <a:cs typeface="Golos Text"/>
                <a:sym typeface="Golos Text"/>
              </a:rPr>
              <a:t>Разделы должны удобно размещаться в памяти, но их должно быть не слишком много.</a:t>
            </a:r>
            <a:endParaRPr sz="1300">
              <a:solidFill>
                <a:srgbClr val="0B2027"/>
              </a:solidFill>
              <a:latin typeface="Golos Text"/>
              <a:ea typeface="Golos Text"/>
              <a:cs typeface="Golos Text"/>
              <a:sym typeface="Golos Text"/>
            </a:endParaRPr>
          </a:p>
        </p:txBody>
      </p:sp>
      <p:sp>
        <p:nvSpPr>
          <p:cNvPr id="376" name="Google Shape;376;p36"/>
          <p:cNvSpPr txBox="1"/>
          <p:nvPr/>
        </p:nvSpPr>
        <p:spPr>
          <a:xfrm>
            <a:off x="367900" y="5276875"/>
            <a:ext cx="57405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0000" tIns="45700" rIns="0" bIns="45700" anchor="t" anchorCtr="0">
            <a:spAutoFit/>
          </a:bodyPr>
          <a:lstStyle/>
          <a:p>
            <a:pPr marL="0" marR="0" lvl="0" indent="-179999" algn="l" rtl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sz="1300">
                <a:solidFill>
                  <a:srgbClr val="0B2027"/>
                </a:solidFill>
                <a:latin typeface="Golos Text"/>
                <a:ea typeface="Golos Text"/>
                <a:cs typeface="Golos Text"/>
                <a:sym typeface="Golos Text"/>
              </a:rPr>
              <a:t>8. Объединяйте правильно</a:t>
            </a:r>
            <a:endParaRPr sz="1100">
              <a:solidFill>
                <a:srgbClr val="0B2027"/>
              </a:solidFill>
              <a:latin typeface="Golos Text"/>
              <a:ea typeface="Golos Text"/>
              <a:cs typeface="Golos Text"/>
              <a:sym typeface="Golos Text"/>
            </a:endParaRPr>
          </a:p>
        </p:txBody>
      </p:sp>
      <p:pic>
        <p:nvPicPr>
          <p:cNvPr id="377" name="Google Shape;377;p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55850" y="5525025"/>
            <a:ext cx="4745660" cy="711000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36"/>
          <p:cNvSpPr txBox="1"/>
          <p:nvPr/>
        </p:nvSpPr>
        <p:spPr>
          <a:xfrm>
            <a:off x="407697" y="3634473"/>
            <a:ext cx="46164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sz="1300">
                <a:solidFill>
                  <a:srgbClr val="0B2027"/>
                </a:solidFill>
                <a:latin typeface="Golos Text"/>
                <a:ea typeface="Golos Text"/>
                <a:cs typeface="Golos Text"/>
                <a:sym typeface="Golos Text"/>
              </a:rPr>
              <a:t>6.  Используйте индекс грамотно</a:t>
            </a:r>
            <a:endParaRPr sz="1000">
              <a:solidFill>
                <a:srgbClr val="0B2027"/>
              </a:solidFill>
              <a:latin typeface="Golos Text"/>
              <a:ea typeface="Golos Text"/>
              <a:cs typeface="Golos Text"/>
              <a:sym typeface="Golos Text"/>
            </a:endParaRPr>
          </a:p>
        </p:txBody>
      </p:sp>
      <p:pic>
        <p:nvPicPr>
          <p:cNvPr id="379" name="Google Shape;379;p3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24525" y="3899175"/>
            <a:ext cx="4797725" cy="803550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p36"/>
          <p:cNvSpPr txBox="1"/>
          <p:nvPr/>
        </p:nvSpPr>
        <p:spPr>
          <a:xfrm>
            <a:off x="7433800" y="6242975"/>
            <a:ext cx="47031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0000" tIns="45700" rIns="0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rgbClr val="0B2027"/>
                </a:solidFill>
                <a:latin typeface="Pacifico"/>
                <a:ea typeface="Pacifico"/>
                <a:cs typeface="Pacifico"/>
                <a:sym typeface="Pacifico"/>
              </a:rPr>
              <a:t>У меня с самого начала была какая-то тактика</a:t>
            </a:r>
            <a:endParaRPr sz="1600">
              <a:solidFill>
                <a:srgbClr val="0B2027"/>
              </a:solidFill>
              <a:latin typeface="Pacifico"/>
              <a:ea typeface="Pacifico"/>
              <a:cs typeface="Pacifico"/>
              <a:sym typeface="Pacific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rgbClr val="0B2027"/>
                </a:solidFill>
                <a:latin typeface="Pacifico"/>
                <a:ea typeface="Pacifico"/>
                <a:cs typeface="Pacifico"/>
                <a:sym typeface="Pacifico"/>
              </a:rPr>
              <a:t>и я ее придерживался</a:t>
            </a:r>
            <a:endParaRPr sz="1600">
              <a:solidFill>
                <a:srgbClr val="0B2027"/>
              </a:solidFill>
              <a:latin typeface="Pacifico"/>
              <a:ea typeface="Pacifico"/>
              <a:cs typeface="Pacifico"/>
              <a:sym typeface="Pacifico"/>
            </a:endParaRPr>
          </a:p>
        </p:txBody>
      </p:sp>
      <p:pic>
        <p:nvPicPr>
          <p:cNvPr id="381" name="Google Shape;381;p3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405712" y="3395337"/>
            <a:ext cx="3087376" cy="4239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 amt="75000"/>
          </a:blip>
          <a:stretch>
            <a:fillRect/>
          </a:stretch>
        </a:blipFill>
        <a:effectLst/>
      </p:bgPr>
    </p:bg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37"/>
          <p:cNvSpPr txBox="1"/>
          <p:nvPr/>
        </p:nvSpPr>
        <p:spPr>
          <a:xfrm>
            <a:off x="197050" y="81262"/>
            <a:ext cx="9906000" cy="6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2027"/>
              </a:buClr>
              <a:buSzPts val="3400"/>
              <a:buFont typeface="Golos Text SemiBold"/>
              <a:buNone/>
            </a:pPr>
            <a:r>
              <a:rPr lang="ru-RU" sz="3400" b="1">
                <a:solidFill>
                  <a:srgbClr val="0B2027"/>
                </a:solidFill>
                <a:latin typeface="Golos Text SemiBold"/>
                <a:ea typeface="Golos Text SemiBold"/>
                <a:cs typeface="Golos Text SemiBold"/>
                <a:sym typeface="Golos Text SemiBold"/>
              </a:rPr>
              <a:t>Dask. </a:t>
            </a:r>
            <a:r>
              <a:rPr lang="ru-RU" sz="3400" b="1">
                <a:solidFill>
                  <a:srgbClr val="00D29D"/>
                </a:solidFill>
                <a:latin typeface="Golos Text SemiBold"/>
                <a:ea typeface="Golos Text SemiBold"/>
                <a:cs typeface="Golos Text SemiBold"/>
                <a:sym typeface="Golos Text SemiBold"/>
              </a:rPr>
              <a:t>Архитектура.</a:t>
            </a:r>
            <a:r>
              <a:rPr lang="ru-RU" sz="3400" b="1">
                <a:solidFill>
                  <a:srgbClr val="0B2027"/>
                </a:solidFill>
                <a:latin typeface="Golos Text SemiBold"/>
                <a:ea typeface="Golos Text SemiBold"/>
                <a:cs typeface="Golos Text SemiBold"/>
                <a:sym typeface="Golos Text SemiBold"/>
              </a:rPr>
              <a:t>Коллекции.</a:t>
            </a:r>
            <a:r>
              <a:rPr lang="ru-RU" sz="3400" b="1">
                <a:solidFill>
                  <a:srgbClr val="00D29D"/>
                </a:solidFill>
                <a:latin typeface="Golos Text SemiBold"/>
                <a:ea typeface="Golos Text SemiBold"/>
                <a:cs typeface="Golos Text SemiBold"/>
                <a:sym typeface="Golos Text SemiBold"/>
              </a:rPr>
              <a:t>DataFrames </a:t>
            </a:r>
            <a:endParaRPr sz="3400" b="1" i="0" u="none" strike="noStrike" cap="none">
              <a:solidFill>
                <a:srgbClr val="00D29D"/>
              </a:solidFill>
              <a:latin typeface="Golos Text SemiBold"/>
              <a:ea typeface="Golos Text SemiBold"/>
              <a:cs typeface="Golos Text SemiBold"/>
              <a:sym typeface="Golos Text SemiBold"/>
            </a:endParaRPr>
          </a:p>
        </p:txBody>
      </p:sp>
      <p:pic>
        <p:nvPicPr>
          <p:cNvPr id="387" name="Google Shape;387;p37" descr=" 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790211" y="2329749"/>
            <a:ext cx="259988" cy="1303071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p37"/>
          <p:cNvSpPr txBox="1"/>
          <p:nvPr/>
        </p:nvSpPr>
        <p:spPr>
          <a:xfrm>
            <a:off x="123500" y="537325"/>
            <a:ext cx="11768100" cy="8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381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300" i="1">
                <a:solidFill>
                  <a:srgbClr val="0B2027"/>
                </a:solidFill>
                <a:latin typeface="Caveat"/>
                <a:ea typeface="Caveat"/>
                <a:cs typeface="Caveat"/>
                <a:sym typeface="Caveat"/>
              </a:rPr>
              <a:t> </a:t>
            </a:r>
            <a:r>
              <a:rPr lang="ru-RU" sz="2200" i="1">
                <a:solidFill>
                  <a:srgbClr val="0B2027"/>
                </a:solidFill>
                <a:latin typeface="Caveat"/>
                <a:ea typeface="Caveat"/>
                <a:cs typeface="Caveat"/>
                <a:sym typeface="Caveat"/>
              </a:rPr>
              <a:t>Лучший план — это тот, который настолько гибкий, что может свернуться в клубок и подождать, пока проблемы решатся сами собой».</a:t>
            </a:r>
            <a:endParaRPr sz="2200" i="1">
              <a:solidFill>
                <a:srgbClr val="0B2027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389" name="Google Shape;389;p37"/>
          <p:cNvSpPr txBox="1"/>
          <p:nvPr/>
        </p:nvSpPr>
        <p:spPr>
          <a:xfrm>
            <a:off x="6543600" y="6088500"/>
            <a:ext cx="56484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900">
                <a:solidFill>
                  <a:srgbClr val="333333"/>
                </a:solidFill>
                <a:latin typeface="Caveat"/>
                <a:ea typeface="Caveat"/>
                <a:cs typeface="Caveat"/>
                <a:sym typeface="Caveat"/>
              </a:rPr>
              <a:t>Множество методов, облегчающих жизнь, можно найти по ссылке: </a:t>
            </a:r>
            <a:r>
              <a:rPr lang="ru-RU" sz="1900" u="sng">
                <a:solidFill>
                  <a:schemeClr val="hlink"/>
                </a:solidFill>
                <a:latin typeface="Caveat"/>
                <a:ea typeface="Caveat"/>
                <a:cs typeface="Caveat"/>
                <a:sym typeface="Caveat"/>
                <a:hlinkClick r:id="rId5"/>
              </a:rPr>
              <a:t>https://docs.dask.org/en/stable/dataframe-api.html</a:t>
            </a:r>
            <a:r>
              <a:rPr lang="ru-RU" sz="1900">
                <a:solidFill>
                  <a:srgbClr val="333333"/>
                </a:solidFill>
                <a:latin typeface="Caveat"/>
                <a:ea typeface="Caveat"/>
                <a:cs typeface="Caveat"/>
                <a:sym typeface="Caveat"/>
              </a:rPr>
              <a:t>  </a:t>
            </a:r>
            <a:endParaRPr sz="1900">
              <a:solidFill>
                <a:srgbClr val="333333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390" name="Google Shape;390;p37"/>
          <p:cNvSpPr txBox="1"/>
          <p:nvPr/>
        </p:nvSpPr>
        <p:spPr>
          <a:xfrm>
            <a:off x="2840775" y="1152325"/>
            <a:ext cx="21351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38100" lvl="0" indent="0" algn="l" rtl="0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b="1">
                <a:solidFill>
                  <a:srgbClr val="0B2027"/>
                </a:solidFill>
                <a:latin typeface="Caveat"/>
                <a:ea typeface="Caveat"/>
                <a:cs typeface="Caveat"/>
                <a:sym typeface="Caveat"/>
              </a:rPr>
              <a:t> Читаем</a:t>
            </a:r>
            <a:endParaRPr sz="2800" b="1">
              <a:solidFill>
                <a:srgbClr val="0B2027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391" name="Google Shape;391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5400000">
            <a:off x="3249925" y="1712450"/>
            <a:ext cx="537500" cy="537500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p37"/>
          <p:cNvSpPr txBox="1"/>
          <p:nvPr/>
        </p:nvSpPr>
        <p:spPr>
          <a:xfrm>
            <a:off x="2828600" y="2133100"/>
            <a:ext cx="21351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38100" lvl="0" indent="0" algn="l" rtl="0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b="1">
                <a:solidFill>
                  <a:srgbClr val="0B2027"/>
                </a:solidFill>
                <a:latin typeface="Caveat"/>
                <a:ea typeface="Caveat"/>
                <a:cs typeface="Caveat"/>
                <a:sym typeface="Caveat"/>
              </a:rPr>
              <a:t> Исследуем</a:t>
            </a:r>
            <a:endParaRPr sz="2800" b="1">
              <a:solidFill>
                <a:srgbClr val="0B2027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393" name="Google Shape;393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5400000">
            <a:off x="3249925" y="2703050"/>
            <a:ext cx="537500" cy="537500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p37"/>
          <p:cNvSpPr txBox="1"/>
          <p:nvPr/>
        </p:nvSpPr>
        <p:spPr>
          <a:xfrm>
            <a:off x="2828600" y="3123700"/>
            <a:ext cx="21351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38100" lvl="0" indent="0" algn="l" rtl="0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b="1">
                <a:solidFill>
                  <a:srgbClr val="0B2027"/>
                </a:solidFill>
                <a:latin typeface="Caveat"/>
                <a:ea typeface="Caveat"/>
                <a:cs typeface="Caveat"/>
                <a:sym typeface="Caveat"/>
              </a:rPr>
              <a:t> Очищаем</a:t>
            </a:r>
            <a:endParaRPr sz="2800" b="1">
              <a:solidFill>
                <a:srgbClr val="0B2027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395" name="Google Shape;395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5400000">
            <a:off x="3249925" y="3693650"/>
            <a:ext cx="537500" cy="537500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p37"/>
          <p:cNvSpPr txBox="1"/>
          <p:nvPr/>
        </p:nvSpPr>
        <p:spPr>
          <a:xfrm>
            <a:off x="2371400" y="4114300"/>
            <a:ext cx="3283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38100" lvl="0" indent="0" algn="l" rtl="0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b="1">
                <a:solidFill>
                  <a:srgbClr val="0B2027"/>
                </a:solidFill>
                <a:latin typeface="Caveat"/>
                <a:ea typeface="Caveat"/>
                <a:cs typeface="Caveat"/>
                <a:sym typeface="Caveat"/>
              </a:rPr>
              <a:t> Отбираем нужное</a:t>
            </a:r>
            <a:endParaRPr sz="2800" b="1">
              <a:solidFill>
                <a:srgbClr val="0B2027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397" name="Google Shape;397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5400000">
            <a:off x="3249925" y="4684250"/>
            <a:ext cx="537500" cy="537500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p37"/>
          <p:cNvSpPr txBox="1"/>
          <p:nvPr/>
        </p:nvSpPr>
        <p:spPr>
          <a:xfrm>
            <a:off x="1428425" y="5202300"/>
            <a:ext cx="49503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38100" lvl="0" indent="0" algn="l" rtl="0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b="1">
                <a:solidFill>
                  <a:srgbClr val="0B2027"/>
                </a:solidFill>
                <a:latin typeface="Caveat"/>
                <a:ea typeface="Caveat"/>
                <a:cs typeface="Caveat"/>
                <a:sym typeface="Caveat"/>
              </a:rPr>
              <a:t> Рассчитываем агрегации </a:t>
            </a:r>
            <a:endParaRPr sz="2800" b="1">
              <a:solidFill>
                <a:srgbClr val="0B2027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399" name="Google Shape;399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5400000">
            <a:off x="3249925" y="5751050"/>
            <a:ext cx="537500" cy="537500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p37"/>
          <p:cNvSpPr txBox="1"/>
          <p:nvPr/>
        </p:nvSpPr>
        <p:spPr>
          <a:xfrm>
            <a:off x="2190425" y="6269100"/>
            <a:ext cx="2766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38100" lvl="0" indent="0" algn="l" rtl="0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b="1">
                <a:solidFill>
                  <a:srgbClr val="0B2027"/>
                </a:solidFill>
                <a:latin typeface="Caveat"/>
                <a:ea typeface="Caveat"/>
                <a:cs typeface="Caveat"/>
                <a:sym typeface="Caveat"/>
              </a:rPr>
              <a:t>Переходим к Pandas</a:t>
            </a:r>
            <a:endParaRPr sz="2800" b="1">
              <a:solidFill>
                <a:srgbClr val="0B2027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401" name="Google Shape;401;p37"/>
          <p:cNvSpPr txBox="1"/>
          <p:nvPr/>
        </p:nvSpPr>
        <p:spPr>
          <a:xfrm>
            <a:off x="5514550" y="2901100"/>
            <a:ext cx="2766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38100" lvl="0" indent="0" algn="l" rtl="0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b="1">
                <a:solidFill>
                  <a:srgbClr val="0B2027"/>
                </a:solidFill>
                <a:latin typeface="Caveat"/>
                <a:ea typeface="Caveat"/>
                <a:cs typeface="Caveat"/>
                <a:sym typeface="Caveat"/>
              </a:rPr>
              <a:t>Переходим к Pandas</a:t>
            </a:r>
            <a:endParaRPr sz="2800" b="1">
              <a:solidFill>
                <a:srgbClr val="0B2027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402" name="Google Shape;402;p37"/>
          <p:cNvSpPr txBox="1"/>
          <p:nvPr/>
        </p:nvSpPr>
        <p:spPr>
          <a:xfrm>
            <a:off x="5507475" y="3815500"/>
            <a:ext cx="2766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38100" lvl="0" indent="0" algn="l" rtl="0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b="1">
                <a:solidFill>
                  <a:srgbClr val="0B2027"/>
                </a:solidFill>
                <a:latin typeface="Caveat"/>
                <a:ea typeface="Caveat"/>
                <a:cs typeface="Caveat"/>
                <a:sym typeface="Caveat"/>
              </a:rPr>
              <a:t>Переходим к Pandas</a:t>
            </a:r>
            <a:endParaRPr sz="2800" b="1">
              <a:solidFill>
                <a:srgbClr val="0B2027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403" name="Google Shape;403;p37"/>
          <p:cNvSpPr txBox="1"/>
          <p:nvPr/>
        </p:nvSpPr>
        <p:spPr>
          <a:xfrm>
            <a:off x="5514550" y="5034700"/>
            <a:ext cx="2766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38100" lvl="0" indent="0" algn="l" rtl="0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b="1">
                <a:solidFill>
                  <a:srgbClr val="0B2027"/>
                </a:solidFill>
                <a:latin typeface="Caveat"/>
                <a:ea typeface="Caveat"/>
                <a:cs typeface="Caveat"/>
                <a:sym typeface="Caveat"/>
              </a:rPr>
              <a:t>Переходим к Pandas</a:t>
            </a:r>
            <a:endParaRPr sz="2800" b="1">
              <a:solidFill>
                <a:srgbClr val="0B2027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404" name="Google Shape;404;p3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11205" y="2652728"/>
            <a:ext cx="614316" cy="614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p37"/>
          <p:cNvPicPr preferRelativeResize="0"/>
          <p:nvPr/>
        </p:nvPicPr>
        <p:blipFill rotWithShape="1">
          <a:blip r:embed="rId8">
            <a:alphaModFix/>
          </a:blip>
          <a:srcRect t="33110"/>
          <a:stretch/>
        </p:blipFill>
        <p:spPr>
          <a:xfrm>
            <a:off x="8302250" y="1472949"/>
            <a:ext cx="3414100" cy="3157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p3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87405" y="3643328"/>
            <a:ext cx="614316" cy="614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p3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87405" y="4862528"/>
            <a:ext cx="614316" cy="6143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3">
            <a:alphaModFix amt="75000"/>
          </a:blip>
          <a:stretch>
            <a:fillRect/>
          </a:stretch>
        </a:blipFill>
        <a:effectLst/>
      </p:bgPr>
    </p:bg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38"/>
          <p:cNvSpPr txBox="1"/>
          <p:nvPr/>
        </p:nvSpPr>
        <p:spPr>
          <a:xfrm>
            <a:off x="197050" y="81262"/>
            <a:ext cx="9906000" cy="6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2027"/>
              </a:buClr>
              <a:buSzPts val="3400"/>
              <a:buFont typeface="Golos Text SemiBold"/>
              <a:buNone/>
            </a:pPr>
            <a:r>
              <a:rPr lang="ru-RU" sz="3400" b="1">
                <a:solidFill>
                  <a:srgbClr val="0B2027"/>
                </a:solidFill>
                <a:latin typeface="Golos Text SemiBold"/>
                <a:ea typeface="Golos Text SemiBold"/>
                <a:cs typeface="Golos Text SemiBold"/>
                <a:sym typeface="Golos Text SemiBold"/>
              </a:rPr>
              <a:t>Dask. </a:t>
            </a:r>
            <a:r>
              <a:rPr lang="ru-RU" sz="3400" b="1">
                <a:solidFill>
                  <a:srgbClr val="00D29D"/>
                </a:solidFill>
                <a:latin typeface="Golos Text SemiBold"/>
                <a:ea typeface="Golos Text SemiBold"/>
                <a:cs typeface="Golos Text SemiBold"/>
                <a:sym typeface="Golos Text SemiBold"/>
              </a:rPr>
              <a:t>Архитектура.</a:t>
            </a:r>
            <a:r>
              <a:rPr lang="ru-RU" sz="3400" b="1">
                <a:solidFill>
                  <a:srgbClr val="0B2027"/>
                </a:solidFill>
                <a:latin typeface="Golos Text SemiBold"/>
                <a:ea typeface="Golos Text SemiBold"/>
                <a:cs typeface="Golos Text SemiBold"/>
                <a:sym typeface="Golos Text SemiBold"/>
              </a:rPr>
              <a:t>Коллекции.</a:t>
            </a:r>
            <a:r>
              <a:rPr lang="ru-RU" sz="3400" b="1">
                <a:solidFill>
                  <a:srgbClr val="00D29D"/>
                </a:solidFill>
                <a:latin typeface="Golos Text SemiBold"/>
                <a:ea typeface="Golos Text SemiBold"/>
                <a:cs typeface="Golos Text SemiBold"/>
                <a:sym typeface="Golos Text SemiBold"/>
              </a:rPr>
              <a:t>DataFrame </a:t>
            </a:r>
            <a:endParaRPr sz="3400" b="1" i="0" u="none" strike="noStrike" cap="none">
              <a:solidFill>
                <a:srgbClr val="00D29D"/>
              </a:solidFill>
              <a:latin typeface="Golos Text SemiBold"/>
              <a:ea typeface="Golos Text SemiBold"/>
              <a:cs typeface="Golos Text SemiBold"/>
              <a:sym typeface="Golos Text SemiBold"/>
            </a:endParaRPr>
          </a:p>
        </p:txBody>
      </p:sp>
      <p:pic>
        <p:nvPicPr>
          <p:cNvPr id="413" name="Google Shape;413;p38" descr=" 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790211" y="2786949"/>
            <a:ext cx="259988" cy="1303071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Google Shape;414;p38"/>
          <p:cNvSpPr txBox="1"/>
          <p:nvPr/>
        </p:nvSpPr>
        <p:spPr>
          <a:xfrm>
            <a:off x="76200" y="505963"/>
            <a:ext cx="116022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38100" lvl="0" indent="0" algn="l" rtl="0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500" i="1">
                <a:solidFill>
                  <a:srgbClr val="0B2027"/>
                </a:solidFill>
                <a:latin typeface="Caveat"/>
                <a:ea typeface="Caveat"/>
                <a:cs typeface="Caveat"/>
                <a:sym typeface="Caveat"/>
              </a:rPr>
              <a:t>«Эффективность — это умение делать больше меньшими усилиями, а не наоборот»</a:t>
            </a:r>
            <a:endParaRPr sz="2500" i="1">
              <a:solidFill>
                <a:srgbClr val="0B2027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grpSp>
        <p:nvGrpSpPr>
          <p:cNvPr id="415" name="Google Shape;415;p38"/>
          <p:cNvGrpSpPr/>
          <p:nvPr/>
        </p:nvGrpSpPr>
        <p:grpSpPr>
          <a:xfrm>
            <a:off x="3476618" y="2535084"/>
            <a:ext cx="84000" cy="84000"/>
            <a:chOff x="2977322" y="5785161"/>
            <a:chExt cx="84000" cy="84000"/>
          </a:xfrm>
        </p:grpSpPr>
        <p:sp>
          <p:nvSpPr>
            <p:cNvPr id="416" name="Google Shape;416;p38"/>
            <p:cNvSpPr/>
            <p:nvPr/>
          </p:nvSpPr>
          <p:spPr>
            <a:xfrm>
              <a:off x="2977322" y="5785161"/>
              <a:ext cx="84000" cy="84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63500" dist="63500" dir="8100000" algn="tr" rotWithShape="0">
                <a:schemeClr val="dk2"/>
              </a:outerShdw>
            </a:effectLst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" name="Google Shape;417;p38"/>
            <p:cNvSpPr/>
            <p:nvPr/>
          </p:nvSpPr>
          <p:spPr>
            <a:xfrm>
              <a:off x="2977322" y="5785161"/>
              <a:ext cx="84000" cy="84000"/>
            </a:xfrm>
            <a:prstGeom prst="ellipse">
              <a:avLst/>
            </a:prstGeom>
            <a:solidFill>
              <a:srgbClr val="DBF4A7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18" name="Google Shape;418;p38"/>
          <p:cNvSpPr txBox="1"/>
          <p:nvPr/>
        </p:nvSpPr>
        <p:spPr>
          <a:xfrm>
            <a:off x="492649" y="1477274"/>
            <a:ext cx="4616400" cy="15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dirty="0">
                <a:solidFill>
                  <a:srgbClr val="0B2027"/>
                </a:solidFill>
                <a:latin typeface="Golos Text"/>
                <a:ea typeface="Golos Text"/>
                <a:cs typeface="Golos Text"/>
                <a:sym typeface="Golos Text"/>
              </a:rPr>
              <a:t>Удаление ненужных столбцов</a:t>
            </a:r>
            <a:endParaRPr dirty="0"/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500" dirty="0">
              <a:solidFill>
                <a:srgbClr val="0B2027"/>
              </a:solidFill>
              <a:latin typeface="Golos Text"/>
              <a:ea typeface="Golos Text"/>
              <a:cs typeface="Golos Text"/>
              <a:sym typeface="Golos Text"/>
            </a:endParaRPr>
          </a:p>
          <a:p>
            <a:pPr marL="0" marR="38100" lvl="0" indent="0" algn="l" rtl="0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 dirty="0" err="1">
                <a:solidFill>
                  <a:srgbClr val="0B2027"/>
                </a:solidFill>
                <a:latin typeface="Golos Text"/>
                <a:ea typeface="Golos Text"/>
                <a:cs typeface="Golos Text"/>
                <a:sym typeface="Golos Text"/>
              </a:rPr>
              <a:t>Dask</a:t>
            </a:r>
            <a:r>
              <a:rPr lang="ru-RU" sz="1000" dirty="0">
                <a:solidFill>
                  <a:srgbClr val="0B2027"/>
                </a:solidFill>
                <a:latin typeface="Golos Text"/>
                <a:ea typeface="Golos Text"/>
                <a:cs typeface="Golos Text"/>
                <a:sym typeface="Golos Text"/>
              </a:rPr>
              <a:t> оставляет в схеме данных только нужные столбцы. Это уменьшает объем данных, которые необходимо прочитать из хранилища, а также объем данных, обрабатываемых в процессах обработки. Эта операция выполняется на самом начальном этапе графа задач</a:t>
            </a:r>
            <a:endParaRPr sz="1000" dirty="0">
              <a:solidFill>
                <a:srgbClr val="0B2027"/>
              </a:solidFill>
              <a:latin typeface="Golos Text"/>
              <a:ea typeface="Golos Text"/>
              <a:cs typeface="Golos Text"/>
              <a:sym typeface="Golos Text"/>
            </a:endParaRPr>
          </a:p>
          <a:p>
            <a:pPr marL="0" marR="38100" lvl="0" indent="0" algn="l" rtl="0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rgbClr val="0B2027"/>
              </a:solidFill>
              <a:latin typeface="Golos Text"/>
              <a:ea typeface="Golos Text"/>
              <a:cs typeface="Golos Text"/>
              <a:sym typeface="Golos Text"/>
            </a:endParaRP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00" dirty="0">
              <a:solidFill>
                <a:srgbClr val="0B2027"/>
              </a:solidFill>
              <a:latin typeface="Golos Text"/>
              <a:ea typeface="Golos Text"/>
              <a:cs typeface="Golos Text"/>
              <a:sym typeface="Golos Text"/>
            </a:endParaRPr>
          </a:p>
        </p:txBody>
      </p:sp>
      <p:sp>
        <p:nvSpPr>
          <p:cNvPr id="419" name="Google Shape;419;p38"/>
          <p:cNvSpPr txBox="1"/>
          <p:nvPr/>
        </p:nvSpPr>
        <p:spPr>
          <a:xfrm>
            <a:off x="517922" y="3908299"/>
            <a:ext cx="4616400" cy="7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>
                <a:solidFill>
                  <a:srgbClr val="0B2027"/>
                </a:solidFill>
                <a:latin typeface="Golos Text"/>
                <a:ea typeface="Golos Text"/>
                <a:cs typeface="Golos Text"/>
                <a:sym typeface="Golos Text"/>
              </a:rPr>
              <a:t>Фильтрация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rgbClr val="0B2027"/>
                </a:solidFill>
                <a:latin typeface="Golos Text"/>
                <a:ea typeface="Golos Text"/>
                <a:cs typeface="Golos Text"/>
                <a:sym typeface="Golos Text"/>
              </a:rPr>
              <a:t>Dask как можно раньше фильтрует данные, потенциально, - на начальном этапе плана запроса</a:t>
            </a:r>
            <a:endParaRPr sz="1000">
              <a:solidFill>
                <a:srgbClr val="0B2027"/>
              </a:solidFill>
              <a:latin typeface="Golos Text"/>
              <a:ea typeface="Golos Text"/>
              <a:cs typeface="Golos Text"/>
              <a:sym typeface="Golos Text"/>
            </a:endParaRPr>
          </a:p>
        </p:txBody>
      </p:sp>
      <p:sp>
        <p:nvSpPr>
          <p:cNvPr id="420" name="Google Shape;420;p38"/>
          <p:cNvSpPr txBox="1"/>
          <p:nvPr/>
        </p:nvSpPr>
        <p:spPr>
          <a:xfrm>
            <a:off x="492649" y="2990673"/>
            <a:ext cx="4616400" cy="100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>
                <a:solidFill>
                  <a:srgbClr val="0B2027"/>
                </a:solidFill>
                <a:latin typeface="Golos Text"/>
                <a:ea typeface="Golos Text"/>
                <a:cs typeface="Golos Text"/>
                <a:sym typeface="Golos Text"/>
              </a:rPr>
              <a:t>Разбиение на partitions</a:t>
            </a:r>
            <a:endParaRPr>
              <a:solidFill>
                <a:srgbClr val="0B2027"/>
              </a:solidFill>
              <a:latin typeface="Golos Text"/>
              <a:ea typeface="Golos Text"/>
              <a:cs typeface="Golos Text"/>
              <a:sym typeface="Golos Tex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rgbClr val="0B2027"/>
                </a:solidFill>
                <a:latin typeface="Golos Text"/>
                <a:ea typeface="Golos Text"/>
                <a:cs typeface="Golos Text"/>
                <a:sym typeface="Golos Text"/>
              </a:rPr>
              <a:t>Dask как можно раньше разбивает данные на разделы, потенциально, -  на самом раннем этапе плана запроса</a:t>
            </a:r>
            <a:endParaRPr sz="1000">
              <a:solidFill>
                <a:srgbClr val="0B2027"/>
              </a:solidFill>
              <a:latin typeface="Golos Text"/>
              <a:ea typeface="Golos Text"/>
              <a:cs typeface="Golos Text"/>
              <a:sym typeface="Golos Text"/>
            </a:endParaRPr>
          </a:p>
          <a:p>
            <a:pPr marL="0" marR="0" lvl="0" indent="0" algn="l" rtl="0">
              <a:lnSpc>
                <a:spcPct val="14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>
              <a:solidFill>
                <a:srgbClr val="0B2027"/>
              </a:solidFill>
              <a:latin typeface="Golos Text"/>
              <a:ea typeface="Golos Text"/>
              <a:cs typeface="Golos Text"/>
              <a:sym typeface="Golos Text"/>
            </a:endParaRPr>
          </a:p>
        </p:txBody>
      </p:sp>
      <p:sp>
        <p:nvSpPr>
          <p:cNvPr id="421" name="Google Shape;421;p38"/>
          <p:cNvSpPr txBox="1"/>
          <p:nvPr/>
        </p:nvSpPr>
        <p:spPr>
          <a:xfrm>
            <a:off x="517922" y="4734748"/>
            <a:ext cx="4616400" cy="85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>
                <a:solidFill>
                  <a:srgbClr val="0B2027"/>
                </a:solidFill>
                <a:latin typeface="Golos Text"/>
                <a:ea typeface="Golos Text"/>
                <a:cs typeface="Golos Text"/>
                <a:sym typeface="Golos Text"/>
              </a:rPr>
              <a:t>Ограничение перетасовок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rgbClr val="0B2027"/>
                </a:solidFill>
                <a:latin typeface="Golos Text"/>
                <a:ea typeface="Golos Text"/>
                <a:cs typeface="Golos Text"/>
                <a:sym typeface="Golos Text"/>
              </a:rPr>
              <a:t>Dask старается избегать перетасовки данных между задачами. Этого можно достичь, если объединение/группировка будут происходить по столбцу индекса</a:t>
            </a:r>
            <a:endParaRPr sz="1000">
              <a:solidFill>
                <a:srgbClr val="0B2027"/>
              </a:solidFill>
              <a:latin typeface="Golos Text"/>
              <a:ea typeface="Golos Text"/>
              <a:cs typeface="Golos Text"/>
              <a:sym typeface="Golos Text"/>
            </a:endParaRPr>
          </a:p>
        </p:txBody>
      </p:sp>
      <p:sp>
        <p:nvSpPr>
          <p:cNvPr id="422" name="Google Shape;422;p38"/>
          <p:cNvSpPr txBox="1"/>
          <p:nvPr/>
        </p:nvSpPr>
        <p:spPr>
          <a:xfrm>
            <a:off x="5659447" y="1477048"/>
            <a:ext cx="4616400" cy="116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>
                <a:solidFill>
                  <a:srgbClr val="0B2027"/>
                </a:solidFill>
                <a:latin typeface="Golos Text"/>
                <a:ea typeface="Golos Text"/>
                <a:cs typeface="Golos Text"/>
                <a:sym typeface="Golos Text"/>
              </a:rPr>
              <a:t>Изменение количества partitions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rgbClr val="0B2027"/>
                </a:solidFill>
                <a:latin typeface="Golos Text"/>
                <a:ea typeface="Golos Text"/>
                <a:cs typeface="Golos Text"/>
                <a:sym typeface="Golos Text"/>
              </a:rPr>
              <a:t>При считывании данных Dask автоматически определяет необходимое число разделов. Но после фильтрации их размеры уменьшаются. Так как очень маленькие разделы негативно влияют на работу планировщика и операции типа перетасовка,  Dask позволяет пересчитать размер и количество разделов</a:t>
            </a:r>
            <a:endParaRPr sz="1000">
              <a:solidFill>
                <a:srgbClr val="0B2027"/>
              </a:solidFill>
              <a:latin typeface="Golos Text"/>
              <a:ea typeface="Golos Text"/>
              <a:cs typeface="Golos Text"/>
              <a:sym typeface="Golos Text"/>
            </a:endParaRPr>
          </a:p>
        </p:txBody>
      </p:sp>
      <p:sp>
        <p:nvSpPr>
          <p:cNvPr id="423" name="Google Shape;423;p38"/>
          <p:cNvSpPr txBox="1"/>
          <p:nvPr/>
        </p:nvSpPr>
        <p:spPr>
          <a:xfrm>
            <a:off x="527475" y="5716975"/>
            <a:ext cx="71634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100">
                <a:solidFill>
                  <a:srgbClr val="333333"/>
                </a:solidFill>
                <a:latin typeface="Caveat"/>
                <a:ea typeface="Caveat"/>
                <a:cs typeface="Caveat"/>
                <a:sym typeface="Caveat"/>
              </a:rPr>
              <a:t>Представление о том, как будет проходить оптимизация  DaskDataFrame можно получить, вызвав функцию df.pprint(). </a:t>
            </a:r>
            <a:endParaRPr sz="2100">
              <a:solidFill>
                <a:srgbClr val="333333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424" name="Google Shape;424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58475" y="2579000"/>
            <a:ext cx="5986950" cy="470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 amt="75000"/>
          </a:blip>
          <a:stretch>
            <a:fillRect/>
          </a:stretch>
        </a:blipFill>
        <a:effectLst/>
      </p:bgPr>
    </p:bg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40"/>
          <p:cNvSpPr>
            <a:spLocks noGrp="1"/>
          </p:cNvSpPr>
          <p:nvPr>
            <p:ph type="pic" idx="2"/>
          </p:nvPr>
        </p:nvSpPr>
        <p:spPr>
          <a:xfrm>
            <a:off x="3289197" y="2005683"/>
            <a:ext cx="5613605" cy="3726555"/>
          </a:xfrm>
          <a:prstGeom prst="roundRect">
            <a:avLst>
              <a:gd name="adj" fmla="val 2053"/>
            </a:avLst>
          </a:prstGeom>
          <a:solidFill>
            <a:schemeClr val="dk1">
              <a:alpha val="20000"/>
            </a:schemeClr>
          </a:solidFill>
          <a:ln>
            <a:noFill/>
          </a:ln>
        </p:spPr>
      </p:sp>
      <p:sp>
        <p:nvSpPr>
          <p:cNvPr id="441" name="Google Shape;441;p40"/>
          <p:cNvSpPr txBox="1"/>
          <p:nvPr/>
        </p:nvSpPr>
        <p:spPr>
          <a:xfrm>
            <a:off x="335825" y="253525"/>
            <a:ext cx="4504500" cy="6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2027"/>
              </a:buClr>
              <a:buSzPts val="3400"/>
              <a:buFont typeface="Golos Text SemiBold"/>
              <a:buNone/>
            </a:pPr>
            <a:r>
              <a:rPr lang="ru-RU" sz="3400" b="1">
                <a:solidFill>
                  <a:srgbClr val="0B2027"/>
                </a:solidFill>
                <a:latin typeface="Golos Text SemiBold"/>
                <a:ea typeface="Golos Text SemiBold"/>
                <a:cs typeface="Golos Text SemiBold"/>
                <a:sym typeface="Golos Text SemiBold"/>
              </a:rPr>
              <a:t>Dask.</a:t>
            </a:r>
            <a:r>
              <a:rPr lang="ru-RU" sz="3400" b="1">
                <a:solidFill>
                  <a:srgbClr val="763186"/>
                </a:solidFill>
                <a:latin typeface="Golos Text SemiBold"/>
                <a:ea typeface="Golos Text SemiBold"/>
                <a:cs typeface="Golos Text SemiBold"/>
                <a:sym typeface="Golos Text SemiBold"/>
              </a:rPr>
              <a:t>Практика</a:t>
            </a:r>
            <a:endParaRPr sz="3400" b="1" i="0" u="none" strike="noStrike" cap="none">
              <a:solidFill>
                <a:srgbClr val="763186"/>
              </a:solidFill>
              <a:latin typeface="Golos Text SemiBold"/>
              <a:ea typeface="Golos Text SemiBold"/>
              <a:cs typeface="Golos Text SemiBold"/>
              <a:sym typeface="Golos Text SemiBold"/>
            </a:endParaRPr>
          </a:p>
        </p:txBody>
      </p:sp>
      <p:pic>
        <p:nvPicPr>
          <p:cNvPr id="442" name="Google Shape;442;p40" descr=" 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790211" y="2786949"/>
            <a:ext cx="259988" cy="1303071"/>
          </a:xfrm>
          <a:prstGeom prst="rect">
            <a:avLst/>
          </a:prstGeom>
          <a:noFill/>
          <a:ln>
            <a:noFill/>
          </a:ln>
        </p:spPr>
      </p:pic>
      <p:sp>
        <p:nvSpPr>
          <p:cNvPr id="443" name="Google Shape;443;p40"/>
          <p:cNvSpPr txBox="1"/>
          <p:nvPr/>
        </p:nvSpPr>
        <p:spPr>
          <a:xfrm>
            <a:off x="255225" y="767725"/>
            <a:ext cx="116022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38100" lvl="0" indent="0" algn="l" rtl="0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200" i="1" dirty="0">
                <a:solidFill>
                  <a:srgbClr val="0B2027"/>
                </a:solidFill>
                <a:latin typeface="Caveat"/>
                <a:ea typeface="Caveat"/>
                <a:cs typeface="Caveat"/>
                <a:sym typeface="Caveat"/>
              </a:rPr>
              <a:t> «Знание — сила, но лишь тогда, когда оно применяется.» — Генри Форд</a:t>
            </a:r>
            <a:endParaRPr sz="2200" i="1" dirty="0">
              <a:solidFill>
                <a:srgbClr val="0B2027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444" name="Google Shape;444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05137" y="2128633"/>
            <a:ext cx="5302375" cy="3448850"/>
          </a:xfrm>
          <a:prstGeom prst="rect">
            <a:avLst/>
          </a:prstGeom>
          <a:solidFill>
            <a:schemeClr val="dk1">
              <a:alpha val="20000"/>
            </a:schemeClr>
          </a:solidFill>
          <a:ln>
            <a:noFill/>
          </a:ln>
        </p:spPr>
      </p:pic>
      <p:sp>
        <p:nvSpPr>
          <p:cNvPr id="7" name="Google Shape;443;p40">
            <a:extLst>
              <a:ext uri="{FF2B5EF4-FFF2-40B4-BE49-F238E27FC236}">
                <a16:creationId xmlns:a16="http://schemas.microsoft.com/office/drawing/2014/main" id="{71F8B785-7544-4202-9968-9EED44934081}"/>
              </a:ext>
            </a:extLst>
          </p:cNvPr>
          <p:cNvSpPr txBox="1"/>
          <p:nvPr/>
        </p:nvSpPr>
        <p:spPr>
          <a:xfrm>
            <a:off x="256552" y="6120279"/>
            <a:ext cx="11602200" cy="6213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R="38100" lvl="0">
              <a:lnSpc>
                <a:spcPct val="128571"/>
              </a:lnSpc>
            </a:pPr>
            <a:r>
              <a:rPr lang="ru-RU" sz="2200" i="1" dirty="0">
                <a:solidFill>
                  <a:srgbClr val="0B2027"/>
                </a:solidFill>
                <a:latin typeface="Caveat"/>
                <a:ea typeface="Caveat"/>
                <a:cs typeface="Caveat"/>
                <a:sym typeface="Caveat"/>
              </a:rPr>
              <a:t>Блокнот доступен по ссылке</a:t>
            </a:r>
            <a:r>
              <a:rPr lang="en-US" sz="2200" i="1" dirty="0">
                <a:solidFill>
                  <a:srgbClr val="0B2027"/>
                </a:solidFill>
                <a:latin typeface="Caveat"/>
                <a:ea typeface="Caveat"/>
                <a:cs typeface="Caveat"/>
                <a:sym typeface="Caveat"/>
              </a:rPr>
              <a:t>: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  <a:hlinkClick r:id="rId6"/>
              </a:rPr>
              <a:t>Dask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  <a:hlinkClick r:id="rId6"/>
              </a:rPr>
              <a:t>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  <a:hlinkClick r:id="rId6"/>
              </a:rPr>
              <a:t>Mitup_Dask.ipynb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  <a:hlinkClick r:id="rId6"/>
              </a:rPr>
              <a:t> · main ·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  <a:hlinkClick r:id="rId6"/>
              </a:rPr>
              <a:t>RnD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  <a:hlinkClick r:id="rId6"/>
              </a:rPr>
              <a:t> / SOC /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  <a:hlinkClick r:id="rId6"/>
              </a:rPr>
              <a:t>other_tasks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  <a:hlinkClick r:id="rId6"/>
              </a:rPr>
              <a:t> · GitLab</a:t>
            </a:r>
            <a:endParaRPr sz="2200" dirty="0">
              <a:solidFill>
                <a:srgbClr val="0B2027"/>
              </a:solidFill>
              <a:latin typeface="Courier New" panose="02070309020205020404" pitchFamily="49" charset="0"/>
              <a:ea typeface="Caveat"/>
              <a:cs typeface="Courier New" panose="02070309020205020404" pitchFamily="49" charset="0"/>
              <a:sym typeface="Cavea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 amt="75000"/>
          </a:blip>
          <a:stretch>
            <a:fillRect/>
          </a:stretch>
        </a:blipFill>
        <a:effectLst/>
      </p:bgPr>
    </p:bg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9" name="Google Shape;449;p41"/>
          <p:cNvPicPr preferRelativeResize="0"/>
          <p:nvPr/>
        </p:nvPicPr>
        <p:blipFill>
          <a:blip r:embed="rId4">
            <a:alphaModFix amt="90000"/>
          </a:blip>
          <a:stretch>
            <a:fillRect/>
          </a:stretch>
        </p:blipFill>
        <p:spPr>
          <a:xfrm>
            <a:off x="4266550" y="141700"/>
            <a:ext cx="7925449" cy="6563899"/>
          </a:xfrm>
          <a:prstGeom prst="rect">
            <a:avLst/>
          </a:prstGeom>
          <a:noFill/>
          <a:ln>
            <a:noFill/>
          </a:ln>
        </p:spPr>
      </p:pic>
      <p:sp>
        <p:nvSpPr>
          <p:cNvPr id="450" name="Google Shape;450;p41"/>
          <p:cNvSpPr txBox="1"/>
          <p:nvPr/>
        </p:nvSpPr>
        <p:spPr>
          <a:xfrm>
            <a:off x="326901" y="2166338"/>
            <a:ext cx="4391700" cy="25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ru-RU" sz="5900" b="1">
                <a:solidFill>
                  <a:srgbClr val="763186"/>
                </a:solidFill>
                <a:latin typeface="Golos Text"/>
                <a:ea typeface="Golos Text"/>
                <a:cs typeface="Golos Text"/>
                <a:sym typeface="Golos Text"/>
              </a:rPr>
              <a:t>Спасибо !  </a:t>
            </a:r>
            <a:endParaRPr sz="5900" b="1">
              <a:solidFill>
                <a:srgbClr val="763186"/>
              </a:solidFill>
              <a:latin typeface="Golos Text"/>
              <a:ea typeface="Golos Text"/>
              <a:cs typeface="Golos Text"/>
              <a:sym typeface="Golos Text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ru-RU" sz="5900" b="1">
                <a:solidFill>
                  <a:srgbClr val="763186"/>
                </a:solidFill>
                <a:latin typeface="Golos Text"/>
                <a:ea typeface="Golos Text"/>
                <a:cs typeface="Golos Text"/>
                <a:sym typeface="Golos Text"/>
              </a:rPr>
              <a:t>А теперь можно …</a:t>
            </a:r>
            <a:endParaRPr sz="3600" b="0" i="0" u="none" strike="noStrike" cap="none">
              <a:solidFill>
                <a:srgbClr val="0B2027"/>
              </a:solidFill>
              <a:latin typeface="Golos Text"/>
              <a:ea typeface="Golos Text"/>
              <a:cs typeface="Golos Text"/>
              <a:sym typeface="Golos Text"/>
            </a:endParaRPr>
          </a:p>
        </p:txBody>
      </p:sp>
      <p:pic>
        <p:nvPicPr>
          <p:cNvPr id="451" name="Google Shape;451;p41" descr=" 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790211" y="2786949"/>
            <a:ext cx="259988" cy="13030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 amt="75000"/>
          </a:blip>
          <a:stretch>
            <a:fillRect/>
          </a:stretch>
        </a:blip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8"/>
          <p:cNvSpPr txBox="1"/>
          <p:nvPr/>
        </p:nvSpPr>
        <p:spPr>
          <a:xfrm>
            <a:off x="301725" y="287412"/>
            <a:ext cx="9906000" cy="6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63186"/>
              </a:buClr>
              <a:buSzPts val="4000"/>
              <a:buFont typeface="Golos Text SemiBold"/>
              <a:buNone/>
            </a:pPr>
            <a:r>
              <a:rPr lang="ru-RU" sz="4000" b="1">
                <a:solidFill>
                  <a:srgbClr val="763186"/>
                </a:solidFill>
                <a:latin typeface="Golos Text SemiBold"/>
                <a:ea typeface="Golos Text SemiBold"/>
                <a:cs typeface="Golos Text SemiBold"/>
                <a:sym typeface="Golos Text SemiBold"/>
              </a:rPr>
              <a:t>Dask. Getting Started</a:t>
            </a:r>
            <a:endParaRPr sz="3400" b="1" i="0" u="none" strike="noStrike" cap="none">
              <a:solidFill>
                <a:srgbClr val="763186"/>
              </a:solidFill>
              <a:latin typeface="Golos Text"/>
              <a:ea typeface="Golos Text"/>
              <a:cs typeface="Golos Text"/>
              <a:sym typeface="Golos Text"/>
            </a:endParaRPr>
          </a:p>
        </p:txBody>
      </p:sp>
      <p:pic>
        <p:nvPicPr>
          <p:cNvPr id="137" name="Google Shape;137;p28" descr=" 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790211" y="2786949"/>
            <a:ext cx="259988" cy="130307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8" name="Google Shape;138;p28"/>
          <p:cNvGrpSpPr/>
          <p:nvPr/>
        </p:nvGrpSpPr>
        <p:grpSpPr>
          <a:xfrm>
            <a:off x="457949" y="1623594"/>
            <a:ext cx="3020332" cy="4465712"/>
            <a:chOff x="1390556" y="2663581"/>
            <a:chExt cx="3770702" cy="4147207"/>
          </a:xfrm>
        </p:grpSpPr>
        <p:sp>
          <p:nvSpPr>
            <p:cNvPr id="139" name="Google Shape;139;p28"/>
            <p:cNvSpPr/>
            <p:nvPr/>
          </p:nvSpPr>
          <p:spPr>
            <a:xfrm>
              <a:off x="1390556" y="2663581"/>
              <a:ext cx="2843400" cy="3486000"/>
            </a:xfrm>
            <a:prstGeom prst="roundRect">
              <a:avLst>
                <a:gd name="adj" fmla="val 6687"/>
              </a:avLst>
            </a:prstGeom>
            <a:solidFill>
              <a:srgbClr val="F1F4F8"/>
            </a:solidFill>
            <a:ln>
              <a:noFill/>
            </a:ln>
            <a:effectLst>
              <a:outerShdw blurRad="76200" dist="76200" dir="8100000" algn="tr" rotWithShape="0">
                <a:schemeClr val="dk2">
                  <a:alpha val="4941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140;p28"/>
            <p:cNvSpPr/>
            <p:nvPr/>
          </p:nvSpPr>
          <p:spPr>
            <a:xfrm>
              <a:off x="1390556" y="2663581"/>
              <a:ext cx="2843400" cy="3486000"/>
            </a:xfrm>
            <a:prstGeom prst="roundRect">
              <a:avLst>
                <a:gd name="adj" fmla="val 6687"/>
              </a:avLst>
            </a:prstGeom>
            <a:solidFill>
              <a:srgbClr val="F1F4F8"/>
            </a:solidFill>
            <a:ln>
              <a:noFill/>
            </a:ln>
            <a:effectLst>
              <a:outerShdw blurRad="76200" dist="76200" dir="18900000" algn="bl" rotWithShape="0">
                <a:schemeClr val="l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Google Shape;141;p28"/>
            <p:cNvSpPr/>
            <p:nvPr/>
          </p:nvSpPr>
          <p:spPr>
            <a:xfrm>
              <a:off x="1390556" y="2663581"/>
              <a:ext cx="2843400" cy="3486000"/>
            </a:xfrm>
            <a:prstGeom prst="roundRect">
              <a:avLst>
                <a:gd name="adj" fmla="val 6687"/>
              </a:avLst>
            </a:prstGeom>
            <a:solidFill>
              <a:schemeClr val="lt1"/>
            </a:solidFill>
            <a:ln>
              <a:noFill/>
            </a:ln>
            <a:effectLst>
              <a:outerShdw blurRad="12700" dist="12700" dir="18900000" algn="bl" rotWithShape="0">
                <a:schemeClr val="dk2">
                  <a:alpha val="2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" name="Google Shape;142;p28"/>
            <p:cNvSpPr/>
            <p:nvPr/>
          </p:nvSpPr>
          <p:spPr>
            <a:xfrm>
              <a:off x="1390558" y="2663588"/>
              <a:ext cx="3770700" cy="4147200"/>
            </a:xfrm>
            <a:prstGeom prst="roundRect">
              <a:avLst>
                <a:gd name="adj" fmla="val 6687"/>
              </a:avLst>
            </a:prstGeom>
            <a:solidFill>
              <a:srgbClr val="F1F4F8"/>
            </a:solidFill>
            <a:ln w="9525" cap="flat" cmpd="sng">
              <a:solidFill>
                <a:schemeClr val="lt2">
                  <a:alpha val="4941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82875" tIns="182875" rIns="18287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ru-RU" sz="1600" b="1">
                  <a:solidFill>
                    <a:srgbClr val="0B2027"/>
                  </a:solidFill>
                  <a:latin typeface="Golos Text"/>
                  <a:ea typeface="Golos Text"/>
                  <a:cs typeface="Golos Text"/>
                  <a:sym typeface="Golos Text"/>
                </a:rPr>
                <a:t>Простота</a:t>
              </a:r>
              <a:endParaRPr sz="1600" b="1" i="0" u="none" strike="noStrike" cap="none">
                <a:solidFill>
                  <a:srgbClr val="0B2027"/>
                </a:solidFill>
                <a:latin typeface="Golos Text"/>
                <a:ea typeface="Golos Text"/>
                <a:cs typeface="Golos Text"/>
                <a:sym typeface="Golos Text"/>
              </a:endParaRPr>
            </a:p>
            <a:p>
              <a:pPr marL="171450" marR="0" lvl="0" indent="-190500" algn="l" rtl="0">
                <a:lnSpc>
                  <a:spcPct val="110000"/>
                </a:lnSpc>
                <a:spcBef>
                  <a:spcPts val="1800"/>
                </a:spcBef>
                <a:spcAft>
                  <a:spcPts val="0"/>
                </a:spcAft>
                <a:buClr>
                  <a:srgbClr val="0B2027"/>
                </a:buClr>
                <a:buSzPts val="1300"/>
                <a:buFont typeface="Arial"/>
                <a:buChar char="•"/>
              </a:pPr>
              <a:r>
                <a:rPr lang="ru-RU" sz="1300">
                  <a:solidFill>
                    <a:srgbClr val="0B2027"/>
                  </a:solidFill>
                  <a:latin typeface="Golos Text"/>
                  <a:ea typeface="Golos Text"/>
                  <a:cs typeface="Golos Text"/>
                  <a:sym typeface="Golos Text"/>
                </a:rPr>
                <a:t>библиотека python</a:t>
              </a:r>
              <a:endPara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171450" marR="0" lvl="0" indent="-190500" algn="l" rtl="0">
                <a:lnSpc>
                  <a:spcPct val="110000"/>
                </a:lnSpc>
                <a:spcBef>
                  <a:spcPts val="1200"/>
                </a:spcBef>
                <a:spcAft>
                  <a:spcPts val="0"/>
                </a:spcAft>
                <a:buClr>
                  <a:srgbClr val="0B2027"/>
                </a:buClr>
                <a:buSzPts val="1300"/>
                <a:buFont typeface="Arial"/>
                <a:buChar char="•"/>
              </a:pPr>
              <a:r>
                <a:rPr lang="ru-RU" sz="1300">
                  <a:solidFill>
                    <a:srgbClr val="0B2027"/>
                  </a:solidFill>
                  <a:latin typeface="Golos Text"/>
                  <a:ea typeface="Golos Text"/>
                  <a:cs typeface="Golos Text"/>
                  <a:sym typeface="Golos Text"/>
                </a:rPr>
                <a:t>синтаксис почти как у pandas</a:t>
              </a:r>
              <a:endPara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171450" marR="0" lvl="0" indent="-190500" algn="l" rtl="0">
                <a:lnSpc>
                  <a:spcPct val="110000"/>
                </a:lnSpc>
                <a:spcBef>
                  <a:spcPts val="1200"/>
                </a:spcBef>
                <a:spcAft>
                  <a:spcPts val="0"/>
                </a:spcAft>
                <a:buClr>
                  <a:srgbClr val="0B2027"/>
                </a:buClr>
                <a:buSzPts val="1300"/>
                <a:buChar char="•"/>
              </a:pPr>
              <a:r>
                <a:rPr lang="ru-RU" sz="1300">
                  <a:solidFill>
                    <a:srgbClr val="0B2027"/>
                  </a:solidFill>
                  <a:latin typeface="Golos Text"/>
                  <a:ea typeface="Golos Text"/>
                  <a:cs typeface="Golos Text"/>
                  <a:sym typeface="Golos Text"/>
                </a:rPr>
                <a:t>совместимость с Pandas и NumPy, </a:t>
              </a:r>
              <a:r>
                <a:rPr lang="ru-RU" sz="1300">
                  <a:solidFill>
                    <a:srgbClr val="0B2027"/>
                  </a:solidFill>
                  <a:uFill>
                    <a:noFill/>
                  </a:uFill>
                  <a:latin typeface="Golos Text"/>
                  <a:ea typeface="Golos Text"/>
                  <a:cs typeface="Golos Text"/>
                  <a:sym typeface="Golos Text"/>
                  <a:hlinkClick r:id="rId5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scikit-learn</a:t>
              </a:r>
              <a:r>
                <a:rPr lang="ru-RU" sz="1300">
                  <a:solidFill>
                    <a:srgbClr val="0B2027"/>
                  </a:solidFill>
                  <a:latin typeface="Golos Text"/>
                  <a:ea typeface="Golos Text"/>
                  <a:cs typeface="Golos Text"/>
                  <a:sym typeface="Golos Text"/>
                </a:rPr>
                <a:t>, jupiter</a:t>
              </a:r>
              <a:endParaRPr sz="1300">
                <a:solidFill>
                  <a:srgbClr val="0B2027"/>
                </a:solidFill>
                <a:latin typeface="Golos Text"/>
                <a:ea typeface="Golos Text"/>
                <a:cs typeface="Golos Text"/>
                <a:sym typeface="Golos Text"/>
              </a:endParaRPr>
            </a:p>
            <a:p>
              <a:pPr marL="171450" marR="0" lvl="0" indent="-190500" algn="l" rtl="0">
                <a:lnSpc>
                  <a:spcPct val="110000"/>
                </a:lnSpc>
                <a:spcBef>
                  <a:spcPts val="1200"/>
                </a:spcBef>
                <a:spcAft>
                  <a:spcPts val="0"/>
                </a:spcAft>
                <a:buClr>
                  <a:srgbClr val="0B2027"/>
                </a:buClr>
                <a:buSzPts val="1300"/>
                <a:buChar char="•"/>
              </a:pPr>
              <a:r>
                <a:rPr lang="ru-RU" sz="1300">
                  <a:solidFill>
                    <a:srgbClr val="0B2027"/>
                  </a:solidFill>
                  <a:latin typeface="Golos Text"/>
                  <a:ea typeface="Golos Text"/>
                  <a:cs typeface="Golos Text"/>
                  <a:sym typeface="Golos Text"/>
                </a:rPr>
                <a:t>достаточно полная документация</a:t>
              </a:r>
              <a:endPara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171450" marR="0" lvl="0" indent="-190500" algn="l" rtl="0">
                <a:lnSpc>
                  <a:spcPct val="110000"/>
                </a:lnSpc>
                <a:spcBef>
                  <a:spcPts val="1200"/>
                </a:spcBef>
                <a:spcAft>
                  <a:spcPts val="0"/>
                </a:spcAft>
                <a:buClr>
                  <a:srgbClr val="0B2027"/>
                </a:buClr>
                <a:buSzPts val="1300"/>
                <a:buFont typeface="Arial"/>
                <a:buChar char="•"/>
              </a:pPr>
              <a:r>
                <a:rPr lang="ru-RU" sz="1300">
                  <a:solidFill>
                    <a:srgbClr val="0B2027"/>
                  </a:solidFill>
                  <a:latin typeface="Golos Text"/>
                  <a:ea typeface="Golos Text"/>
                  <a:cs typeface="Golos Text"/>
                  <a:sym typeface="Golos Text"/>
                </a:rPr>
                <a:t>автоматическое управление памятью и ресурсами</a:t>
              </a:r>
              <a:endPara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3" name="Google Shape;143;p28"/>
          <p:cNvGrpSpPr/>
          <p:nvPr/>
        </p:nvGrpSpPr>
        <p:grpSpPr>
          <a:xfrm>
            <a:off x="3855002" y="1623661"/>
            <a:ext cx="2914485" cy="4504828"/>
            <a:chOff x="1390556" y="2632931"/>
            <a:chExt cx="2843400" cy="3516650"/>
          </a:xfrm>
        </p:grpSpPr>
        <p:sp>
          <p:nvSpPr>
            <p:cNvPr id="144" name="Google Shape;144;p28"/>
            <p:cNvSpPr/>
            <p:nvPr/>
          </p:nvSpPr>
          <p:spPr>
            <a:xfrm>
              <a:off x="1390556" y="2663581"/>
              <a:ext cx="2843400" cy="3486000"/>
            </a:xfrm>
            <a:prstGeom prst="roundRect">
              <a:avLst>
                <a:gd name="adj" fmla="val 6687"/>
              </a:avLst>
            </a:prstGeom>
            <a:solidFill>
              <a:srgbClr val="F1F4F8"/>
            </a:solidFill>
            <a:ln>
              <a:noFill/>
            </a:ln>
            <a:effectLst>
              <a:outerShdw blurRad="76200" dist="76200" dir="8100000" algn="tr" rotWithShape="0">
                <a:schemeClr val="dk2">
                  <a:alpha val="4941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" name="Google Shape;145;p28"/>
            <p:cNvSpPr/>
            <p:nvPr/>
          </p:nvSpPr>
          <p:spPr>
            <a:xfrm>
              <a:off x="1390556" y="2663581"/>
              <a:ext cx="2843400" cy="3486000"/>
            </a:xfrm>
            <a:prstGeom prst="roundRect">
              <a:avLst>
                <a:gd name="adj" fmla="val 6687"/>
              </a:avLst>
            </a:prstGeom>
            <a:solidFill>
              <a:srgbClr val="F1F4F8"/>
            </a:solidFill>
            <a:ln>
              <a:noFill/>
            </a:ln>
            <a:effectLst>
              <a:outerShdw blurRad="76200" dist="76200" dir="18900000" algn="bl" rotWithShape="0">
                <a:schemeClr val="l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" name="Google Shape;146;p28"/>
            <p:cNvSpPr/>
            <p:nvPr/>
          </p:nvSpPr>
          <p:spPr>
            <a:xfrm>
              <a:off x="1390556" y="2663581"/>
              <a:ext cx="2843400" cy="3486000"/>
            </a:xfrm>
            <a:prstGeom prst="roundRect">
              <a:avLst>
                <a:gd name="adj" fmla="val 6687"/>
              </a:avLst>
            </a:prstGeom>
            <a:solidFill>
              <a:schemeClr val="lt1"/>
            </a:solidFill>
            <a:ln>
              <a:noFill/>
            </a:ln>
            <a:effectLst>
              <a:outerShdw blurRad="12700" dist="12700" dir="18900000" algn="bl" rotWithShape="0">
                <a:schemeClr val="dk2">
                  <a:alpha val="2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" name="Google Shape;147;p28"/>
            <p:cNvSpPr/>
            <p:nvPr/>
          </p:nvSpPr>
          <p:spPr>
            <a:xfrm>
              <a:off x="1390556" y="2632931"/>
              <a:ext cx="2843400" cy="3486000"/>
            </a:xfrm>
            <a:prstGeom prst="roundRect">
              <a:avLst>
                <a:gd name="adj" fmla="val 6687"/>
              </a:avLst>
            </a:prstGeom>
            <a:solidFill>
              <a:srgbClr val="F1F4F8"/>
            </a:solidFill>
            <a:ln w="9525" cap="flat" cmpd="sng">
              <a:solidFill>
                <a:schemeClr val="lt2">
                  <a:alpha val="4941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82875" tIns="182875" rIns="18287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ru-RU" sz="1600" b="1">
                  <a:solidFill>
                    <a:srgbClr val="0B2027"/>
                  </a:solidFill>
                  <a:latin typeface="Golos Text"/>
                  <a:ea typeface="Golos Text"/>
                  <a:cs typeface="Golos Text"/>
                  <a:sym typeface="Golos Text"/>
                </a:rPr>
                <a:t>Мощь</a:t>
              </a:r>
              <a:endParaRPr sz="1600" b="1" i="0" u="none" strike="noStrike" cap="none">
                <a:solidFill>
                  <a:srgbClr val="0B2027"/>
                </a:solidFill>
                <a:latin typeface="Golos Text"/>
                <a:ea typeface="Golos Text"/>
                <a:cs typeface="Golos Text"/>
                <a:sym typeface="Golos Text"/>
              </a:endParaRPr>
            </a:p>
            <a:p>
              <a:pPr marL="171450" marR="0" lvl="0" indent="-190500" algn="l" rtl="0">
                <a:lnSpc>
                  <a:spcPct val="110000"/>
                </a:lnSpc>
                <a:spcBef>
                  <a:spcPts val="1800"/>
                </a:spcBef>
                <a:spcAft>
                  <a:spcPts val="0"/>
                </a:spcAft>
                <a:buClr>
                  <a:srgbClr val="0B2027"/>
                </a:buClr>
                <a:buSzPts val="1300"/>
                <a:buFont typeface="Arial"/>
                <a:buChar char="•"/>
              </a:pPr>
              <a:r>
                <a:rPr lang="ru-RU" sz="1300">
                  <a:solidFill>
                    <a:srgbClr val="0B2027"/>
                  </a:solidFill>
                  <a:latin typeface="Golos Text"/>
                  <a:ea typeface="Golos Text"/>
                  <a:cs typeface="Golos Text"/>
                  <a:sym typeface="Golos Text"/>
                </a:rPr>
                <a:t>распределенные вычисления</a:t>
              </a:r>
              <a:endPara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171450" marR="0" lvl="0" indent="-190500" algn="l" rtl="0">
                <a:lnSpc>
                  <a:spcPct val="110000"/>
                </a:lnSpc>
                <a:spcBef>
                  <a:spcPts val="1200"/>
                </a:spcBef>
                <a:spcAft>
                  <a:spcPts val="0"/>
                </a:spcAft>
                <a:buClr>
                  <a:srgbClr val="0B2027"/>
                </a:buClr>
                <a:buSzPts val="1300"/>
                <a:buFont typeface="Arial"/>
                <a:buChar char="•"/>
              </a:pPr>
              <a:r>
                <a:rPr lang="ru-RU" sz="1300">
                  <a:solidFill>
                    <a:srgbClr val="0B2027"/>
                  </a:solidFill>
                  <a:latin typeface="Golos Text"/>
                  <a:ea typeface="Golos Text"/>
                  <a:cs typeface="Golos Text"/>
                  <a:sym typeface="Golos Text"/>
                </a:rPr>
                <a:t>параллельные вычисления</a:t>
              </a:r>
              <a:endPara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171450" marR="0" lvl="0" indent="-190500" algn="l" rtl="0">
                <a:lnSpc>
                  <a:spcPct val="110000"/>
                </a:lnSpc>
                <a:spcBef>
                  <a:spcPts val="1200"/>
                </a:spcBef>
                <a:spcAft>
                  <a:spcPts val="0"/>
                </a:spcAft>
                <a:buClr>
                  <a:srgbClr val="0B2027"/>
                </a:buClr>
                <a:buSzPts val="1300"/>
                <a:buFont typeface="Arial"/>
                <a:buChar char="•"/>
              </a:pPr>
              <a:r>
                <a:rPr lang="ru-RU" sz="1300">
                  <a:solidFill>
                    <a:srgbClr val="0B2027"/>
                  </a:solidFill>
                  <a:latin typeface="Golos Text"/>
                  <a:ea typeface="Golos Text"/>
                  <a:cs typeface="Golos Text"/>
                  <a:sym typeface="Golos Text"/>
                </a:rPr>
                <a:t>автоматическая оптимизация графиков задач</a:t>
              </a:r>
              <a:endParaRPr sz="1300">
                <a:solidFill>
                  <a:srgbClr val="0B2027"/>
                </a:solidFill>
                <a:latin typeface="Golos Text"/>
                <a:ea typeface="Golos Text"/>
                <a:cs typeface="Golos Text"/>
                <a:sym typeface="Golos Text"/>
              </a:endParaRPr>
            </a:p>
            <a:p>
              <a:pPr marL="171450" marR="0" lvl="0" indent="-190500" algn="l" rtl="0">
                <a:lnSpc>
                  <a:spcPct val="110000"/>
                </a:lnSpc>
                <a:spcBef>
                  <a:spcPts val="1200"/>
                </a:spcBef>
                <a:spcAft>
                  <a:spcPts val="0"/>
                </a:spcAft>
                <a:buClr>
                  <a:srgbClr val="0B2027"/>
                </a:buClr>
                <a:buSzPts val="1300"/>
                <a:buFont typeface="Arial"/>
                <a:buChar char="•"/>
              </a:pPr>
              <a:r>
                <a:rPr lang="ru-RU" sz="1300">
                  <a:solidFill>
                    <a:srgbClr val="0B2027"/>
                  </a:solidFill>
                  <a:latin typeface="Golos Text"/>
                  <a:ea typeface="Golos Text"/>
                  <a:cs typeface="Golos Text"/>
                  <a:sym typeface="Golos Text"/>
                </a:rPr>
                <a:t>поддержка локальных файлов, баз данных и облачных хранилищ</a:t>
              </a:r>
              <a:endPara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8" name="Google Shape;148;p28"/>
          <p:cNvGrpSpPr/>
          <p:nvPr/>
        </p:nvGrpSpPr>
        <p:grpSpPr>
          <a:xfrm>
            <a:off x="7146204" y="1662824"/>
            <a:ext cx="2914485" cy="4465566"/>
            <a:chOff x="1390556" y="2663581"/>
            <a:chExt cx="2843400" cy="3486000"/>
          </a:xfrm>
        </p:grpSpPr>
        <p:sp>
          <p:nvSpPr>
            <p:cNvPr id="149" name="Google Shape;149;p28"/>
            <p:cNvSpPr/>
            <p:nvPr/>
          </p:nvSpPr>
          <p:spPr>
            <a:xfrm>
              <a:off x="1390556" y="2663581"/>
              <a:ext cx="2843400" cy="3486000"/>
            </a:xfrm>
            <a:prstGeom prst="roundRect">
              <a:avLst>
                <a:gd name="adj" fmla="val 6687"/>
              </a:avLst>
            </a:prstGeom>
            <a:solidFill>
              <a:srgbClr val="F1F4F8"/>
            </a:solidFill>
            <a:ln>
              <a:noFill/>
            </a:ln>
            <a:effectLst>
              <a:outerShdw blurRad="76200" dist="76200" dir="8100000" algn="tr" rotWithShape="0">
                <a:schemeClr val="dk2">
                  <a:alpha val="4941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" name="Google Shape;150;p28"/>
            <p:cNvSpPr/>
            <p:nvPr/>
          </p:nvSpPr>
          <p:spPr>
            <a:xfrm>
              <a:off x="1390556" y="2663581"/>
              <a:ext cx="2843400" cy="3486000"/>
            </a:xfrm>
            <a:prstGeom prst="roundRect">
              <a:avLst>
                <a:gd name="adj" fmla="val 6687"/>
              </a:avLst>
            </a:prstGeom>
            <a:solidFill>
              <a:srgbClr val="F1F4F8"/>
            </a:solidFill>
            <a:ln>
              <a:noFill/>
            </a:ln>
            <a:effectLst>
              <a:outerShdw blurRad="76200" dist="76200" dir="18900000" algn="bl" rotWithShape="0">
                <a:schemeClr val="l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" name="Google Shape;151;p28"/>
            <p:cNvSpPr/>
            <p:nvPr/>
          </p:nvSpPr>
          <p:spPr>
            <a:xfrm>
              <a:off x="1390556" y="2663581"/>
              <a:ext cx="2843400" cy="3486000"/>
            </a:xfrm>
            <a:prstGeom prst="roundRect">
              <a:avLst>
                <a:gd name="adj" fmla="val 6687"/>
              </a:avLst>
            </a:prstGeom>
            <a:solidFill>
              <a:schemeClr val="lt1"/>
            </a:solidFill>
            <a:ln>
              <a:noFill/>
            </a:ln>
            <a:effectLst>
              <a:outerShdw blurRad="12700" dist="12700" dir="18900000" algn="bl" rotWithShape="0">
                <a:schemeClr val="dk2">
                  <a:alpha val="2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" name="Google Shape;152;p28"/>
            <p:cNvSpPr/>
            <p:nvPr/>
          </p:nvSpPr>
          <p:spPr>
            <a:xfrm>
              <a:off x="1390556" y="2663581"/>
              <a:ext cx="2843400" cy="3486000"/>
            </a:xfrm>
            <a:prstGeom prst="roundRect">
              <a:avLst>
                <a:gd name="adj" fmla="val 6687"/>
              </a:avLst>
            </a:prstGeom>
            <a:solidFill>
              <a:srgbClr val="F1F4F8"/>
            </a:solidFill>
            <a:ln w="9525" cap="flat" cmpd="sng">
              <a:solidFill>
                <a:schemeClr val="lt2">
                  <a:alpha val="4941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82875" tIns="182875" rIns="18287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ru-RU" sz="1600" b="1">
                  <a:solidFill>
                    <a:srgbClr val="0B2027"/>
                  </a:solidFill>
                  <a:latin typeface="Golos Text"/>
                  <a:ea typeface="Golos Text"/>
                  <a:cs typeface="Golos Text"/>
                  <a:sym typeface="Golos Text"/>
                </a:rPr>
                <a:t>Радость</a:t>
              </a:r>
              <a:endParaRPr sz="1600" b="1" i="0" u="none" strike="noStrike" cap="none">
                <a:solidFill>
                  <a:srgbClr val="0B2027"/>
                </a:solidFill>
                <a:latin typeface="Golos Text"/>
                <a:ea typeface="Golos Text"/>
                <a:cs typeface="Golos Text"/>
                <a:sym typeface="Golos Text"/>
              </a:endParaRPr>
            </a:p>
            <a:p>
              <a:pPr marL="457200" marR="0" lvl="0" indent="0" algn="l" rtl="0">
                <a:lnSpc>
                  <a:spcPct val="110000"/>
                </a:lnSpc>
                <a:spcBef>
                  <a:spcPts val="120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53" name="Google Shape;153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86825" y="2293750"/>
            <a:ext cx="2741701" cy="179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939678" y="68350"/>
            <a:ext cx="3110520" cy="1555250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8"/>
          <p:cNvSpPr txBox="1"/>
          <p:nvPr/>
        </p:nvSpPr>
        <p:spPr>
          <a:xfrm>
            <a:off x="166950" y="843600"/>
            <a:ext cx="87000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300" i="1">
                <a:solidFill>
                  <a:srgbClr val="0B2027"/>
                </a:solidFill>
                <a:latin typeface="Caveat"/>
                <a:ea typeface="Caveat"/>
                <a:cs typeface="Caveat"/>
                <a:sym typeface="Caveat"/>
              </a:rPr>
              <a:t>«Понять, как всё устроено, — значит обрести власть над этим» — Аристотель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 amt="75000"/>
          </a:blip>
          <a:stretch>
            <a:fillRect/>
          </a:stretch>
        </a:blipFill>
        <a:effectLst/>
      </p:bgPr>
    </p:bg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9"/>
          <p:cNvSpPr txBox="1"/>
          <p:nvPr/>
        </p:nvSpPr>
        <p:spPr>
          <a:xfrm>
            <a:off x="197050" y="309862"/>
            <a:ext cx="9906000" cy="6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2027"/>
              </a:buClr>
              <a:buSzPts val="3400"/>
              <a:buFont typeface="Golos Text SemiBold"/>
              <a:buNone/>
            </a:pPr>
            <a:r>
              <a:rPr lang="ru-RU" sz="3400" b="1">
                <a:solidFill>
                  <a:srgbClr val="0B2027"/>
                </a:solidFill>
                <a:latin typeface="Golos Text SemiBold"/>
                <a:ea typeface="Golos Text SemiBold"/>
                <a:cs typeface="Golos Text SemiBold"/>
                <a:sym typeface="Golos Text SemiBold"/>
              </a:rPr>
              <a:t>Dask. </a:t>
            </a:r>
            <a:r>
              <a:rPr lang="ru-RU" sz="3400" b="1">
                <a:solidFill>
                  <a:srgbClr val="00D29D"/>
                </a:solidFill>
                <a:latin typeface="Golos Text SemiBold"/>
                <a:ea typeface="Golos Text SemiBold"/>
                <a:cs typeface="Golos Text SemiBold"/>
                <a:sym typeface="Golos Text SemiBold"/>
              </a:rPr>
              <a:t>Архитектура.</a:t>
            </a:r>
            <a:r>
              <a:rPr lang="ru-RU" sz="3400" b="1">
                <a:solidFill>
                  <a:srgbClr val="0B2027"/>
                </a:solidFill>
                <a:latin typeface="Golos Text SemiBold"/>
                <a:ea typeface="Golos Text SemiBold"/>
                <a:cs typeface="Golos Text SemiBold"/>
                <a:sym typeface="Golos Text SemiBold"/>
              </a:rPr>
              <a:t>Коллекции.</a:t>
            </a:r>
            <a:r>
              <a:rPr lang="ru-RU" sz="3400" b="1">
                <a:solidFill>
                  <a:srgbClr val="00D29D"/>
                </a:solidFill>
                <a:latin typeface="Golos Text SemiBold"/>
                <a:ea typeface="Golos Text SemiBold"/>
                <a:cs typeface="Golos Text SemiBold"/>
                <a:sym typeface="Golos Text SemiBold"/>
              </a:rPr>
              <a:t>Bag</a:t>
            </a:r>
            <a:endParaRPr sz="3400" b="1" i="0" u="none" strike="noStrike" cap="none">
              <a:solidFill>
                <a:srgbClr val="00D29D"/>
              </a:solidFill>
              <a:latin typeface="Golos Text SemiBold"/>
              <a:ea typeface="Golos Text SemiBold"/>
              <a:cs typeface="Golos Text SemiBold"/>
              <a:sym typeface="Golos Text SemiBold"/>
            </a:endParaRPr>
          </a:p>
        </p:txBody>
      </p:sp>
      <p:pic>
        <p:nvPicPr>
          <p:cNvPr id="161" name="Google Shape;161;p29" descr=" 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790211" y="2786949"/>
            <a:ext cx="259988" cy="1303071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9"/>
          <p:cNvSpPr txBox="1"/>
          <p:nvPr/>
        </p:nvSpPr>
        <p:spPr>
          <a:xfrm>
            <a:off x="3464450" y="5313300"/>
            <a:ext cx="76089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38100" lvl="0" indent="0" algn="l" rtl="0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100" i="1">
                <a:solidFill>
                  <a:srgbClr val="0B2027"/>
                </a:solidFill>
                <a:latin typeface="Caveat"/>
                <a:ea typeface="Caveat"/>
                <a:cs typeface="Caveat"/>
                <a:sym typeface="Caveat"/>
              </a:rPr>
              <a:t> </a:t>
            </a:r>
            <a:r>
              <a:rPr lang="ru-RU" sz="2500" b="1" i="1">
                <a:solidFill>
                  <a:srgbClr val="0B2027"/>
                </a:solidFill>
                <a:latin typeface="Caveat"/>
                <a:ea typeface="Caveat"/>
                <a:cs typeface="Caveat"/>
                <a:sym typeface="Caveat"/>
              </a:rPr>
              <a:t>Bag - неупорядоченная коллекция с повторами</a:t>
            </a:r>
            <a:endParaRPr sz="2100" b="1" i="1"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166" name="Google Shape;166;p29"/>
          <p:cNvSpPr txBox="1"/>
          <p:nvPr/>
        </p:nvSpPr>
        <p:spPr>
          <a:xfrm>
            <a:off x="492649" y="1248674"/>
            <a:ext cx="4616400" cy="11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>
                <a:solidFill>
                  <a:srgbClr val="0B2027"/>
                </a:solidFill>
                <a:latin typeface="Golos Text"/>
                <a:ea typeface="Golos Text"/>
                <a:cs typeface="Golos Text"/>
                <a:sym typeface="Golos Text"/>
              </a:rPr>
              <a:t>Назначение</a:t>
            </a:r>
            <a:endParaRPr/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500">
              <a:solidFill>
                <a:srgbClr val="0B2027"/>
              </a:solidFill>
              <a:latin typeface="Golos Text"/>
              <a:ea typeface="Golos Text"/>
              <a:cs typeface="Golos Text"/>
              <a:sym typeface="Golos Text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sz="1000">
                <a:solidFill>
                  <a:srgbClr val="0B2027"/>
                </a:solidFill>
                <a:latin typeface="Golos Text"/>
                <a:ea typeface="Golos Text"/>
                <a:cs typeface="Golos Text"/>
                <a:sym typeface="Golos Text"/>
              </a:rPr>
              <a:t>Используются для распараллеливания простых вычислений над неструктурированными или полуструктурированными данными, такими как тексты, файлы журналов, записи JSON или определяемые пользователем объекты Python </a:t>
            </a:r>
            <a:endParaRPr sz="1000">
              <a:solidFill>
                <a:srgbClr val="0B2027"/>
              </a:solidFill>
              <a:latin typeface="Golos Text"/>
              <a:ea typeface="Golos Text"/>
              <a:cs typeface="Golos Text"/>
              <a:sym typeface="Golos Text"/>
            </a:endParaRPr>
          </a:p>
        </p:txBody>
      </p:sp>
      <p:sp>
        <p:nvSpPr>
          <p:cNvPr id="167" name="Google Shape;167;p29"/>
          <p:cNvSpPr txBox="1"/>
          <p:nvPr/>
        </p:nvSpPr>
        <p:spPr>
          <a:xfrm>
            <a:off x="5782297" y="1248674"/>
            <a:ext cx="4616400" cy="9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>
                <a:solidFill>
                  <a:srgbClr val="0B2027"/>
                </a:solidFill>
                <a:latin typeface="Golos Text"/>
                <a:ea typeface="Golos Text"/>
                <a:cs typeface="Golos Text"/>
                <a:sym typeface="Golos Text"/>
              </a:rPr>
              <a:t>Преимущества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-"/>
            </a:pPr>
            <a:r>
              <a:rPr lang="ru-RU" sz="1000">
                <a:solidFill>
                  <a:srgbClr val="0B2027"/>
                </a:solidFill>
                <a:latin typeface="Golos Text"/>
                <a:ea typeface="Golos Text"/>
                <a:cs typeface="Golos Text"/>
                <a:sym typeface="Golos Text"/>
              </a:rPr>
              <a:t>данные разделяются, что позволяет выполнять параллельные вычисления</a:t>
            </a:r>
            <a:endParaRPr sz="1000">
              <a:solidFill>
                <a:srgbClr val="0B2027"/>
              </a:solidFill>
              <a:latin typeface="Golos Text"/>
              <a:ea typeface="Golos Text"/>
              <a:cs typeface="Golos Text"/>
              <a:sym typeface="Golos Text"/>
            </a:endParaRPr>
          </a:p>
          <a:p>
            <a: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2027"/>
              </a:buClr>
              <a:buSzPts val="1000"/>
              <a:buFont typeface="Golos Text"/>
              <a:buChar char="-"/>
            </a:pPr>
            <a:r>
              <a:rPr lang="ru-RU" sz="1000">
                <a:solidFill>
                  <a:srgbClr val="0B2027"/>
                </a:solidFill>
                <a:latin typeface="Golos Text"/>
                <a:ea typeface="Golos Text"/>
                <a:cs typeface="Golos Text"/>
                <a:sym typeface="Golos Text"/>
              </a:rPr>
              <a:t>операции вычисляются лениво, что обеспечивает обработку данных объемом выше размера оперативной памяти</a:t>
            </a:r>
            <a:endParaRPr sz="1000">
              <a:solidFill>
                <a:srgbClr val="0B2027"/>
              </a:solidFill>
              <a:latin typeface="Golos Text"/>
              <a:ea typeface="Golos Text"/>
              <a:cs typeface="Golos Text"/>
              <a:sym typeface="Golos Text"/>
            </a:endParaRPr>
          </a:p>
        </p:txBody>
      </p:sp>
      <p:sp>
        <p:nvSpPr>
          <p:cNvPr id="168" name="Google Shape;168;p29"/>
          <p:cNvSpPr txBox="1"/>
          <p:nvPr/>
        </p:nvSpPr>
        <p:spPr>
          <a:xfrm>
            <a:off x="492649" y="2609673"/>
            <a:ext cx="4616400" cy="10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>
                <a:solidFill>
                  <a:srgbClr val="0B2027"/>
                </a:solidFill>
                <a:latin typeface="Golos Text"/>
                <a:ea typeface="Golos Text"/>
                <a:cs typeface="Golos Text"/>
                <a:sym typeface="Golos Text"/>
              </a:rPr>
              <a:t>Рекомендации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38100" lvl="0" indent="0" algn="l" rtl="0">
              <a:lnSpc>
                <a:spcPct val="128571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rgbClr val="0B2027"/>
                </a:solidFill>
                <a:latin typeface="Golos Text"/>
                <a:ea typeface="Golos Text"/>
                <a:cs typeface="Golos Text"/>
                <a:sym typeface="Golos Text"/>
              </a:rPr>
              <a:t>Лучше всего использовать dask.bag для очистки и обработки данных, а затем преобразовать их в массив или DataFrame, прежде чем приступать к более сложным операциям, требующим шагов перемешивания</a:t>
            </a:r>
            <a:endParaRPr sz="1000">
              <a:solidFill>
                <a:srgbClr val="0B2027"/>
              </a:solidFill>
              <a:latin typeface="Golos Text"/>
              <a:ea typeface="Golos Text"/>
              <a:cs typeface="Golos Text"/>
              <a:sym typeface="Golos Text"/>
            </a:endParaRPr>
          </a:p>
        </p:txBody>
      </p:sp>
      <p:sp>
        <p:nvSpPr>
          <p:cNvPr id="169" name="Google Shape;169;p29"/>
          <p:cNvSpPr txBox="1"/>
          <p:nvPr/>
        </p:nvSpPr>
        <p:spPr>
          <a:xfrm>
            <a:off x="5782297" y="2609673"/>
            <a:ext cx="4616400" cy="11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>
                <a:solidFill>
                  <a:srgbClr val="0B2027"/>
                </a:solidFill>
                <a:latin typeface="Golos Text"/>
                <a:ea typeface="Golos Text"/>
                <a:cs typeface="Golos Text"/>
                <a:sym typeface="Golos Text"/>
              </a:rPr>
              <a:t>Ограничения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-"/>
            </a:pPr>
            <a:r>
              <a:rPr lang="ru-RU" sz="1000">
                <a:solidFill>
                  <a:srgbClr val="0B2027"/>
                </a:solidFill>
                <a:latin typeface="Golos Text"/>
                <a:ea typeface="Golos Text"/>
                <a:cs typeface="Golos Text"/>
                <a:sym typeface="Golos Text"/>
              </a:rPr>
              <a:t>неизменяемы</a:t>
            </a:r>
            <a:endParaRPr sz="1000">
              <a:solidFill>
                <a:srgbClr val="0B2027"/>
              </a:solidFill>
              <a:latin typeface="Golos Text"/>
              <a:ea typeface="Golos Text"/>
              <a:cs typeface="Golos Text"/>
              <a:sym typeface="Golos Text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ru-RU" sz="1000">
                <a:solidFill>
                  <a:srgbClr val="0B2027"/>
                </a:solidFill>
                <a:latin typeface="Golos Text"/>
                <a:ea typeface="Golos Text"/>
                <a:cs typeface="Golos Text"/>
                <a:sym typeface="Golos Text"/>
              </a:rPr>
              <a:t>вычисления с Bags как правило медленнее, чем в array/DataFrame</a:t>
            </a:r>
            <a:endParaRPr sz="1000">
              <a:solidFill>
                <a:srgbClr val="0B2027"/>
              </a:solidFill>
              <a:latin typeface="Golos Text"/>
              <a:ea typeface="Golos Text"/>
              <a:cs typeface="Golos Text"/>
              <a:sym typeface="Golos Text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ru-RU" sz="1000">
                <a:solidFill>
                  <a:srgbClr val="0B2027"/>
                </a:solidFill>
                <a:latin typeface="Golos Text"/>
                <a:ea typeface="Golos Text"/>
                <a:cs typeface="Golos Text"/>
                <a:sym typeface="Golos Text"/>
              </a:rPr>
              <a:t>groupby вычисляется медленно, лучше использовать foldby</a:t>
            </a:r>
            <a:endParaRPr sz="1000">
              <a:solidFill>
                <a:srgbClr val="0B2027"/>
              </a:solidFill>
              <a:latin typeface="Golos Text"/>
              <a:ea typeface="Golos Text"/>
              <a:cs typeface="Golos Text"/>
              <a:sym typeface="Golos Text"/>
            </a:endParaRPr>
          </a:p>
        </p:txBody>
      </p:sp>
      <p:sp>
        <p:nvSpPr>
          <p:cNvPr id="170" name="Google Shape;170;p29"/>
          <p:cNvSpPr txBox="1"/>
          <p:nvPr/>
        </p:nvSpPr>
        <p:spPr>
          <a:xfrm>
            <a:off x="197050" y="673375"/>
            <a:ext cx="98190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300" i="1">
                <a:solidFill>
                  <a:srgbClr val="0B2027"/>
                </a:solidFill>
                <a:latin typeface="Caveat"/>
                <a:ea typeface="Caveat"/>
                <a:cs typeface="Caveat"/>
                <a:sym typeface="Caveat"/>
              </a:rPr>
              <a:t>«Моя сумка — это хаос, организованный по принципу 'что угодно может пригодиться'»</a:t>
            </a:r>
            <a:endParaRPr sz="2300" i="1"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171" name="Google Shape;171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52413" y="4454700"/>
            <a:ext cx="632399" cy="632401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9"/>
          <p:cNvSpPr txBox="1"/>
          <p:nvPr/>
        </p:nvSpPr>
        <p:spPr>
          <a:xfrm>
            <a:off x="9460950" y="6141475"/>
            <a:ext cx="27312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500">
                <a:latin typeface="Pacifico"/>
                <a:ea typeface="Pacifico"/>
                <a:cs typeface="Pacifico"/>
                <a:sym typeface="Pacifico"/>
              </a:rPr>
              <a:t>Иконками поделились авторы </a:t>
            </a:r>
            <a:r>
              <a:rPr lang="ru-RU" sz="1500" u="sng">
                <a:solidFill>
                  <a:schemeClr val="hlink"/>
                </a:solidFill>
                <a:latin typeface="Pacifico"/>
                <a:ea typeface="Pacifico"/>
                <a:cs typeface="Pacifico"/>
                <a:sym typeface="Pacifico"/>
                <a:hlinkClick r:id="rId6"/>
              </a:rPr>
              <a:t>https://www.flaticon.com/</a:t>
            </a:r>
            <a:endParaRPr sz="1500">
              <a:latin typeface="Pacifico"/>
              <a:ea typeface="Pacifico"/>
              <a:cs typeface="Pacifico"/>
              <a:sym typeface="Pacifico"/>
            </a:endParaRPr>
          </a:p>
        </p:txBody>
      </p:sp>
      <p:pic>
        <p:nvPicPr>
          <p:cNvPr id="173" name="Google Shape;173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870650" y="4447004"/>
            <a:ext cx="632401" cy="6324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84850" y="4447004"/>
            <a:ext cx="632401" cy="6324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632650" y="4447004"/>
            <a:ext cx="632401" cy="6324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385425" y="4411851"/>
            <a:ext cx="632401" cy="633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995025" y="4411851"/>
            <a:ext cx="632401" cy="633624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9"/>
          <p:cNvSpPr txBox="1"/>
          <p:nvPr/>
        </p:nvSpPr>
        <p:spPr>
          <a:xfrm>
            <a:off x="1111450" y="3803625"/>
            <a:ext cx="48393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38100" lvl="0" indent="0" algn="l" rtl="0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500" i="1">
                <a:solidFill>
                  <a:srgbClr val="0B2027"/>
                </a:solidFill>
                <a:latin typeface="Caveat"/>
                <a:ea typeface="Caveat"/>
                <a:cs typeface="Caveat"/>
                <a:sym typeface="Caveat"/>
              </a:rPr>
              <a:t> </a:t>
            </a:r>
            <a:r>
              <a:rPr lang="ru-RU" sz="2700" b="1" i="1">
                <a:solidFill>
                  <a:srgbClr val="0B2027"/>
                </a:solidFill>
                <a:latin typeface="Caveat"/>
                <a:ea typeface="Caveat"/>
                <a:cs typeface="Caveat"/>
                <a:sym typeface="Caveat"/>
              </a:rPr>
              <a:t>Список</a:t>
            </a:r>
            <a:endParaRPr sz="2700" b="1" i="1"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179" name="Google Shape;179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46063" y="4530900"/>
            <a:ext cx="632399" cy="632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421500" y="4488654"/>
            <a:ext cx="632401" cy="6324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613050" y="4488051"/>
            <a:ext cx="632401" cy="633624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9"/>
          <p:cNvSpPr txBox="1"/>
          <p:nvPr/>
        </p:nvSpPr>
        <p:spPr>
          <a:xfrm>
            <a:off x="6602025" y="3821675"/>
            <a:ext cx="28074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38100" lvl="0" indent="0" algn="l" rtl="0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500" i="1">
                <a:solidFill>
                  <a:srgbClr val="0B2027"/>
                </a:solidFill>
                <a:latin typeface="Caveat"/>
                <a:ea typeface="Caveat"/>
                <a:cs typeface="Caveat"/>
                <a:sym typeface="Caveat"/>
              </a:rPr>
              <a:t> </a:t>
            </a:r>
            <a:r>
              <a:rPr lang="ru-RU" sz="2700" b="1" i="1">
                <a:solidFill>
                  <a:srgbClr val="0B2027"/>
                </a:solidFill>
                <a:latin typeface="Caveat"/>
                <a:ea typeface="Caveat"/>
                <a:cs typeface="Caveat"/>
                <a:sym typeface="Caveat"/>
              </a:rPr>
              <a:t>Множество</a:t>
            </a:r>
            <a:endParaRPr sz="2700" b="1" i="1"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183" name="Google Shape;183;p29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15100" y="4179275"/>
            <a:ext cx="798350" cy="115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9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 rot="10800000">
            <a:off x="5140850" y="4179263"/>
            <a:ext cx="798350" cy="115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082475" y="4146750"/>
            <a:ext cx="798350" cy="124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rot="10800000">
            <a:off x="8649150" y="4146750"/>
            <a:ext cx="798350" cy="124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21863" y="6054900"/>
            <a:ext cx="632399" cy="632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297300" y="6012654"/>
            <a:ext cx="632401" cy="6324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488850" y="6012051"/>
            <a:ext cx="632401" cy="633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958275" y="5670750"/>
            <a:ext cx="798350" cy="124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rot="10800000">
            <a:off x="5524950" y="5670750"/>
            <a:ext cx="798350" cy="124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8C25B64-1557-E9BA-73A5-99ED2C9EAD8E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b="7989"/>
          <a:stretch/>
        </p:blipFill>
        <p:spPr>
          <a:xfrm>
            <a:off x="9968599" y="3703794"/>
            <a:ext cx="2000787" cy="21039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 amt="75000"/>
          </a:blip>
          <a:stretch>
            <a:fillRect/>
          </a:stretch>
        </a:blipFill>
        <a:effectLst/>
      </p:bgPr>
    </p:bg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0"/>
          <p:cNvSpPr txBox="1"/>
          <p:nvPr/>
        </p:nvSpPr>
        <p:spPr>
          <a:xfrm>
            <a:off x="197050" y="157462"/>
            <a:ext cx="9906000" cy="6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2027"/>
              </a:buClr>
              <a:buSzPts val="3400"/>
              <a:buFont typeface="Golos Text SemiBold"/>
              <a:buNone/>
            </a:pPr>
            <a:r>
              <a:rPr lang="ru-RU" sz="3400" b="1">
                <a:solidFill>
                  <a:srgbClr val="0B2027"/>
                </a:solidFill>
                <a:latin typeface="Golos Text SemiBold"/>
                <a:ea typeface="Golos Text SemiBold"/>
                <a:cs typeface="Golos Text SemiBold"/>
                <a:sym typeface="Golos Text SemiBold"/>
              </a:rPr>
              <a:t>Dask. </a:t>
            </a:r>
            <a:r>
              <a:rPr lang="ru-RU" sz="3400" b="1">
                <a:solidFill>
                  <a:srgbClr val="00D29D"/>
                </a:solidFill>
                <a:latin typeface="Golos Text SemiBold"/>
                <a:ea typeface="Golos Text SemiBold"/>
                <a:cs typeface="Golos Text SemiBold"/>
                <a:sym typeface="Golos Text SemiBold"/>
              </a:rPr>
              <a:t>Архитектура.</a:t>
            </a:r>
            <a:r>
              <a:rPr lang="ru-RU" sz="3400" b="1">
                <a:solidFill>
                  <a:srgbClr val="0B2027"/>
                </a:solidFill>
                <a:latin typeface="Golos Text SemiBold"/>
                <a:ea typeface="Golos Text SemiBold"/>
                <a:cs typeface="Golos Text SemiBold"/>
                <a:sym typeface="Golos Text SemiBold"/>
              </a:rPr>
              <a:t>Коллекции.</a:t>
            </a:r>
            <a:r>
              <a:rPr lang="ru-RU" sz="3400" b="1">
                <a:solidFill>
                  <a:srgbClr val="00D29D"/>
                </a:solidFill>
                <a:latin typeface="Golos Text SemiBold"/>
                <a:ea typeface="Golos Text SemiBold"/>
                <a:cs typeface="Golos Text SemiBold"/>
                <a:sym typeface="Golos Text SemiBold"/>
              </a:rPr>
              <a:t>Array</a:t>
            </a:r>
            <a:endParaRPr sz="3400" b="1" i="0" u="none" strike="noStrike" cap="none">
              <a:solidFill>
                <a:srgbClr val="00D29D"/>
              </a:solidFill>
              <a:latin typeface="Golos Text SemiBold"/>
              <a:ea typeface="Golos Text SemiBold"/>
              <a:cs typeface="Golos Text SemiBold"/>
              <a:sym typeface="Golos Text SemiBold"/>
            </a:endParaRPr>
          </a:p>
        </p:txBody>
      </p:sp>
      <p:pic>
        <p:nvPicPr>
          <p:cNvPr id="197" name="Google Shape;197;p30" descr=" 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790211" y="2939349"/>
            <a:ext cx="259988" cy="130307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8" name="Google Shape;198;p30"/>
          <p:cNvGrpSpPr/>
          <p:nvPr/>
        </p:nvGrpSpPr>
        <p:grpSpPr>
          <a:xfrm>
            <a:off x="3476618" y="2687484"/>
            <a:ext cx="84000" cy="84000"/>
            <a:chOff x="2977322" y="5785161"/>
            <a:chExt cx="84000" cy="84000"/>
          </a:xfrm>
        </p:grpSpPr>
        <p:sp>
          <p:nvSpPr>
            <p:cNvPr id="199" name="Google Shape;199;p30"/>
            <p:cNvSpPr/>
            <p:nvPr/>
          </p:nvSpPr>
          <p:spPr>
            <a:xfrm>
              <a:off x="2977322" y="5785161"/>
              <a:ext cx="84000" cy="84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63500" dist="63500" dir="8100000" algn="tr" rotWithShape="0">
                <a:schemeClr val="dk2"/>
              </a:outerShdw>
            </a:effectLst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200;p30"/>
            <p:cNvSpPr/>
            <p:nvPr/>
          </p:nvSpPr>
          <p:spPr>
            <a:xfrm>
              <a:off x="2977322" y="5785161"/>
              <a:ext cx="84000" cy="84000"/>
            </a:xfrm>
            <a:prstGeom prst="ellipse">
              <a:avLst/>
            </a:prstGeom>
            <a:solidFill>
              <a:srgbClr val="DBF4A7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01" name="Google Shape;201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2025" y="1399450"/>
            <a:ext cx="4422375" cy="219020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30"/>
          <p:cNvSpPr txBox="1"/>
          <p:nvPr/>
        </p:nvSpPr>
        <p:spPr>
          <a:xfrm>
            <a:off x="2469662" y="6258500"/>
            <a:ext cx="9732088" cy="6412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38100" lvl="0" indent="0" algn="l" rtl="0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300" i="1" dirty="0">
                <a:solidFill>
                  <a:srgbClr val="0B2027"/>
                </a:solidFill>
                <a:latin typeface="Caveat"/>
                <a:ea typeface="Caveat"/>
                <a:cs typeface="Caveat"/>
                <a:sym typeface="Caveat"/>
              </a:rPr>
              <a:t>Любой  </a:t>
            </a:r>
            <a:r>
              <a:rPr lang="ru-RU" sz="2300" i="1" dirty="0" err="1">
                <a:solidFill>
                  <a:srgbClr val="0B2027"/>
                </a:solidFill>
                <a:latin typeface="Caveat"/>
                <a:ea typeface="Caveat"/>
                <a:cs typeface="Caveat"/>
                <a:sym typeface="Caveat"/>
              </a:rPr>
              <a:t>ndarray-like</a:t>
            </a:r>
            <a:r>
              <a:rPr lang="ru-RU" sz="2300" i="1" dirty="0">
                <a:solidFill>
                  <a:srgbClr val="0B2027"/>
                </a:solidFill>
                <a:latin typeface="Caveat"/>
                <a:ea typeface="Caveat"/>
                <a:cs typeface="Caveat"/>
                <a:sym typeface="Caveat"/>
              </a:rPr>
              <a:t> можно преобразовать в </a:t>
            </a:r>
            <a:r>
              <a:rPr lang="ru-RU" sz="2300" i="1" dirty="0" err="1">
                <a:solidFill>
                  <a:srgbClr val="0B2027"/>
                </a:solidFill>
                <a:latin typeface="Caveat"/>
                <a:ea typeface="Caveat"/>
                <a:cs typeface="Caveat"/>
                <a:sym typeface="Caveat"/>
              </a:rPr>
              <a:t>Dask</a:t>
            </a:r>
            <a:r>
              <a:rPr lang="ru-RU" sz="2300" i="1" dirty="0">
                <a:solidFill>
                  <a:srgbClr val="0B2027"/>
                </a:solidFill>
                <a:latin typeface="Caveat"/>
                <a:ea typeface="Caveat"/>
                <a:cs typeface="Caveat"/>
                <a:sym typeface="Caveat"/>
              </a:rPr>
              <a:t> </a:t>
            </a:r>
            <a:r>
              <a:rPr lang="ru-RU" sz="2300" i="1" dirty="0" err="1">
                <a:solidFill>
                  <a:srgbClr val="0B2027"/>
                </a:solidFill>
                <a:latin typeface="Caveat"/>
                <a:ea typeface="Caveat"/>
                <a:cs typeface="Caveat"/>
                <a:sym typeface="Caveat"/>
              </a:rPr>
              <a:t>array</a:t>
            </a:r>
            <a:r>
              <a:rPr lang="ru-RU" sz="2300" i="1" dirty="0">
                <a:solidFill>
                  <a:srgbClr val="0B2027"/>
                </a:solidFill>
                <a:latin typeface="Caveat"/>
                <a:ea typeface="Caveat"/>
                <a:cs typeface="Caveat"/>
                <a:sym typeface="Caveat"/>
              </a:rPr>
              <a:t> используя  </a:t>
            </a:r>
            <a:r>
              <a:rPr lang="ru-RU" sz="2300" b="1" i="1" dirty="0" err="1">
                <a:solidFill>
                  <a:schemeClr val="accent5"/>
                </a:solidFill>
                <a:latin typeface="Caveat"/>
                <a:ea typeface="Caveat"/>
                <a:cs typeface="Caveat"/>
                <a:sym typeface="Caveat"/>
              </a:rPr>
              <a:t>from_aray</a:t>
            </a:r>
            <a:r>
              <a:rPr lang="ru-RU" sz="2300" b="1" i="1" dirty="0">
                <a:solidFill>
                  <a:schemeClr val="accent5"/>
                </a:solidFill>
                <a:latin typeface="Caveat"/>
                <a:ea typeface="Caveat"/>
                <a:cs typeface="Caveat"/>
                <a:sym typeface="Caveat"/>
              </a:rPr>
              <a:t>()</a:t>
            </a:r>
            <a:endParaRPr sz="1100" b="1" dirty="0">
              <a:solidFill>
                <a:srgbClr val="18803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03" name="Google Shape;203;p30"/>
          <p:cNvSpPr txBox="1"/>
          <p:nvPr/>
        </p:nvSpPr>
        <p:spPr>
          <a:xfrm>
            <a:off x="188000" y="629275"/>
            <a:ext cx="116022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38100" lvl="0" indent="0" algn="l" rtl="0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300" i="1">
                <a:solidFill>
                  <a:srgbClr val="0B2027"/>
                </a:solidFill>
                <a:latin typeface="Caveat"/>
                <a:ea typeface="Caveat"/>
                <a:cs typeface="Caveat"/>
                <a:sym typeface="Caveat"/>
              </a:rPr>
              <a:t> Array- множество множество небольших массивов  ndarray (NumPy) или им подобных  (CuPy , Sparse)</a:t>
            </a:r>
            <a:endParaRPr sz="2300" i="1">
              <a:solidFill>
                <a:srgbClr val="0B2027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grpSp>
        <p:nvGrpSpPr>
          <p:cNvPr id="204" name="Google Shape;204;p30"/>
          <p:cNvGrpSpPr/>
          <p:nvPr/>
        </p:nvGrpSpPr>
        <p:grpSpPr>
          <a:xfrm>
            <a:off x="3343843" y="4574034"/>
            <a:ext cx="84000" cy="84000"/>
            <a:chOff x="2977322" y="5785161"/>
            <a:chExt cx="84000" cy="84000"/>
          </a:xfrm>
        </p:grpSpPr>
        <p:sp>
          <p:nvSpPr>
            <p:cNvPr id="205" name="Google Shape;205;p30"/>
            <p:cNvSpPr/>
            <p:nvPr/>
          </p:nvSpPr>
          <p:spPr>
            <a:xfrm>
              <a:off x="2977322" y="5785161"/>
              <a:ext cx="84000" cy="84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63500" dist="63500" dir="8100000" algn="tr" rotWithShape="0">
                <a:schemeClr val="dk2"/>
              </a:outerShdw>
            </a:effectLst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" name="Google Shape;206;p30"/>
            <p:cNvSpPr/>
            <p:nvPr/>
          </p:nvSpPr>
          <p:spPr>
            <a:xfrm>
              <a:off x="2977322" y="5785161"/>
              <a:ext cx="84000" cy="84000"/>
            </a:xfrm>
            <a:prstGeom prst="ellipse">
              <a:avLst/>
            </a:prstGeom>
            <a:solidFill>
              <a:srgbClr val="DBF4A7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7" name="Google Shape;207;p30"/>
          <p:cNvSpPr txBox="1"/>
          <p:nvPr/>
        </p:nvSpPr>
        <p:spPr>
          <a:xfrm>
            <a:off x="5792650" y="3684750"/>
            <a:ext cx="5832300" cy="7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dirty="0">
                <a:solidFill>
                  <a:srgbClr val="0B2027"/>
                </a:solidFill>
                <a:latin typeface="Golos Text"/>
                <a:ea typeface="Golos Text"/>
                <a:cs typeface="Golos Text"/>
                <a:sym typeface="Golos Text"/>
              </a:rPr>
              <a:t>Назначение</a:t>
            </a:r>
            <a:endParaRPr dirty="0"/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500" dirty="0">
              <a:solidFill>
                <a:srgbClr val="0B2027"/>
              </a:solidFill>
              <a:latin typeface="Golos Text"/>
              <a:ea typeface="Golos Text"/>
              <a:cs typeface="Golos Text"/>
              <a:sym typeface="Golos Tex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sz="1000" dirty="0">
                <a:solidFill>
                  <a:srgbClr val="0B2027"/>
                </a:solidFill>
                <a:latin typeface="Golos Text"/>
                <a:ea typeface="Golos Text"/>
                <a:cs typeface="Golos Text"/>
                <a:sym typeface="Golos Text"/>
              </a:rPr>
              <a:t>Используются для крупномасштабной визуализации, в геномике, в численных алгоритмах для оптимизации или статистики и т.п.</a:t>
            </a:r>
            <a:endParaRPr sz="1000" dirty="0">
              <a:solidFill>
                <a:srgbClr val="0B2027"/>
              </a:solidFill>
              <a:latin typeface="Golos Text"/>
              <a:ea typeface="Golos Text"/>
              <a:cs typeface="Golos Text"/>
              <a:sym typeface="Golos Text"/>
            </a:endParaRPr>
          </a:p>
        </p:txBody>
      </p:sp>
      <p:sp>
        <p:nvSpPr>
          <p:cNvPr id="208" name="Google Shape;208;p30"/>
          <p:cNvSpPr txBox="1"/>
          <p:nvPr/>
        </p:nvSpPr>
        <p:spPr>
          <a:xfrm>
            <a:off x="5792650" y="4635700"/>
            <a:ext cx="6067800" cy="15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>
                <a:solidFill>
                  <a:srgbClr val="0B2027"/>
                </a:solidFill>
                <a:latin typeface="Golos Text"/>
                <a:ea typeface="Golos Text"/>
                <a:cs typeface="Golos Text"/>
                <a:sym typeface="Golos Text"/>
              </a:rPr>
              <a:t>Возможности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921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B2027"/>
              </a:buClr>
              <a:buSzPts val="1000"/>
              <a:buFont typeface="Golos Text"/>
              <a:buChar char="-"/>
            </a:pPr>
            <a:r>
              <a:rPr lang="ru-RU" sz="1000">
                <a:solidFill>
                  <a:srgbClr val="0B2027"/>
                </a:solidFill>
                <a:latin typeface="Golos Text"/>
                <a:ea typeface="Golos Text"/>
                <a:cs typeface="Golos Text"/>
                <a:sym typeface="Golos Text"/>
              </a:rPr>
              <a:t>арифметика и скалярная математика: +, *, exp, log, ...</a:t>
            </a:r>
            <a:endParaRPr sz="1000">
              <a:solidFill>
                <a:srgbClr val="0B2027"/>
              </a:solidFill>
              <a:latin typeface="Golos Text"/>
              <a:ea typeface="Golos Text"/>
              <a:cs typeface="Golos Text"/>
              <a:sym typeface="Golos Text"/>
            </a:endParaRPr>
          </a:p>
          <a:p>
            <a: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2027"/>
              </a:buClr>
              <a:buSzPts val="1000"/>
              <a:buFont typeface="Golos Text"/>
              <a:buChar char="-"/>
            </a:pPr>
            <a:r>
              <a:rPr lang="ru-RU" sz="1000">
                <a:solidFill>
                  <a:srgbClr val="0B2027"/>
                </a:solidFill>
                <a:latin typeface="Golos Text"/>
                <a:ea typeface="Golos Text"/>
                <a:cs typeface="Golos Text"/>
                <a:sym typeface="Golos Text"/>
              </a:rPr>
              <a:t>сокращения по осям: sum(), mean(), std(), сумма(ось=0), ...</a:t>
            </a:r>
            <a:endParaRPr sz="1000">
              <a:solidFill>
                <a:srgbClr val="0B2027"/>
              </a:solidFill>
              <a:latin typeface="Golos Text"/>
              <a:ea typeface="Golos Text"/>
              <a:cs typeface="Golos Text"/>
              <a:sym typeface="Golos Text"/>
            </a:endParaRPr>
          </a:p>
          <a:p>
            <a: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2027"/>
              </a:buClr>
              <a:buSzPts val="1000"/>
              <a:buFont typeface="Golos Text"/>
              <a:buChar char="-"/>
            </a:pPr>
            <a:r>
              <a:rPr lang="ru-RU" sz="1000">
                <a:solidFill>
                  <a:srgbClr val="0B2027"/>
                </a:solidFill>
                <a:latin typeface="Golos Text"/>
                <a:ea typeface="Golos Text"/>
                <a:cs typeface="Golos Text"/>
                <a:sym typeface="Golos Text"/>
              </a:rPr>
              <a:t>тензорные сокращения / точечные произведения / матричное умножение: tensordot</a:t>
            </a:r>
            <a:endParaRPr sz="1000">
              <a:solidFill>
                <a:srgbClr val="0B2027"/>
              </a:solidFill>
              <a:latin typeface="Golos Text"/>
              <a:ea typeface="Golos Text"/>
              <a:cs typeface="Golos Text"/>
              <a:sym typeface="Golos Text"/>
            </a:endParaRPr>
          </a:p>
          <a:p>
            <a: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2027"/>
              </a:buClr>
              <a:buSzPts val="1000"/>
              <a:buFont typeface="Golos Text"/>
              <a:buChar char="-"/>
            </a:pPr>
            <a:r>
              <a:rPr lang="ru-RU" sz="1000">
                <a:solidFill>
                  <a:srgbClr val="0B2027"/>
                </a:solidFill>
                <a:latin typeface="Golos Text"/>
                <a:ea typeface="Golos Text"/>
                <a:cs typeface="Golos Text"/>
                <a:sym typeface="Golos Text"/>
              </a:rPr>
              <a:t>изменение порядка осей / транспонирование: transpose</a:t>
            </a:r>
            <a:endParaRPr sz="1000">
              <a:solidFill>
                <a:srgbClr val="0B2027"/>
              </a:solidFill>
              <a:latin typeface="Golos Text"/>
              <a:ea typeface="Golos Text"/>
              <a:cs typeface="Golos Text"/>
              <a:sym typeface="Golos Text"/>
            </a:endParaRPr>
          </a:p>
          <a:p>
            <a: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2027"/>
              </a:buClr>
              <a:buSzPts val="1000"/>
              <a:buFont typeface="Golos Text"/>
              <a:buChar char="-"/>
            </a:pPr>
            <a:r>
              <a:rPr lang="ru-RU" sz="1000">
                <a:solidFill>
                  <a:srgbClr val="0B2027"/>
                </a:solidFill>
                <a:latin typeface="Golos Text"/>
                <a:ea typeface="Golos Text"/>
                <a:cs typeface="Golos Text"/>
                <a:sym typeface="Golos Text"/>
              </a:rPr>
              <a:t>слайсы: x[:100, 500:100:-2]</a:t>
            </a:r>
            <a:endParaRPr sz="1000">
              <a:solidFill>
                <a:srgbClr val="0B2027"/>
              </a:solidFill>
              <a:latin typeface="Golos Text"/>
              <a:ea typeface="Golos Text"/>
              <a:cs typeface="Golos Text"/>
              <a:sym typeface="Golos Text"/>
            </a:endParaRPr>
          </a:p>
          <a:p>
            <a: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2027"/>
              </a:buClr>
              <a:buSzPts val="1000"/>
              <a:buFont typeface="Golos Text"/>
              <a:buChar char="-"/>
            </a:pPr>
            <a:r>
              <a:rPr lang="ru-RU" sz="1000">
                <a:solidFill>
                  <a:srgbClr val="0B2027"/>
                </a:solidFill>
                <a:latin typeface="Golos Text"/>
                <a:ea typeface="Golos Text"/>
                <a:cs typeface="Golos Text"/>
                <a:sym typeface="Golos Text"/>
              </a:rPr>
              <a:t>индексация по отдельным осям с помощью списков или массивов NumPy: x[:, [10, 1, 5]]</a:t>
            </a:r>
            <a:endParaRPr sz="1000">
              <a:solidFill>
                <a:srgbClr val="0B2027"/>
              </a:solidFill>
              <a:latin typeface="Golos Text"/>
              <a:ea typeface="Golos Text"/>
              <a:cs typeface="Golos Text"/>
              <a:sym typeface="Golos Text"/>
            </a:endParaRPr>
          </a:p>
          <a:p>
            <a: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2027"/>
              </a:buClr>
              <a:buSzPts val="1000"/>
              <a:buFont typeface="Golos Text"/>
              <a:buChar char="-"/>
            </a:pPr>
            <a:r>
              <a:rPr lang="ru-RU" sz="1000">
                <a:solidFill>
                  <a:srgbClr val="0B2027"/>
                </a:solidFill>
                <a:latin typeface="Golos Text"/>
                <a:ea typeface="Golos Text"/>
                <a:cs typeface="Golos Text"/>
                <a:sym typeface="Golos Text"/>
              </a:rPr>
              <a:t>протоколы работы с массивами, такие как __array__ и __array_ufunc__</a:t>
            </a:r>
            <a:endParaRPr sz="1000">
              <a:solidFill>
                <a:srgbClr val="0B2027"/>
              </a:solidFill>
              <a:latin typeface="Golos Text"/>
              <a:ea typeface="Golos Text"/>
              <a:cs typeface="Golos Text"/>
              <a:sym typeface="Golos Text"/>
            </a:endParaRPr>
          </a:p>
          <a:p>
            <a: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2027"/>
              </a:buClr>
              <a:buSzPts val="1000"/>
              <a:buFont typeface="Golos Text"/>
              <a:buChar char="-"/>
            </a:pPr>
            <a:r>
              <a:rPr lang="ru-RU" sz="1000">
                <a:solidFill>
                  <a:srgbClr val="0B2027"/>
                </a:solidFill>
                <a:latin typeface="Golos Text"/>
                <a:ea typeface="Golos Text"/>
                <a:cs typeface="Golos Text"/>
                <a:sym typeface="Golos Text"/>
              </a:rPr>
              <a:t>частично,  линейную алгебру: svd, qr, solve, solve_triangular, lstsq</a:t>
            </a:r>
            <a:endParaRPr sz="1000">
              <a:solidFill>
                <a:srgbClr val="0B2027"/>
              </a:solidFill>
              <a:latin typeface="Golos Text"/>
              <a:ea typeface="Golos Text"/>
              <a:cs typeface="Golos Text"/>
              <a:sym typeface="Golos Text"/>
            </a:endParaRPr>
          </a:p>
        </p:txBody>
      </p:sp>
      <p:sp>
        <p:nvSpPr>
          <p:cNvPr id="209" name="Google Shape;209;p30"/>
          <p:cNvSpPr txBox="1"/>
          <p:nvPr/>
        </p:nvSpPr>
        <p:spPr>
          <a:xfrm>
            <a:off x="273250" y="3818875"/>
            <a:ext cx="5354400" cy="249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dirty="0">
                <a:solidFill>
                  <a:srgbClr val="0B2027"/>
                </a:solidFill>
                <a:latin typeface="Golos Text"/>
                <a:ea typeface="Golos Text"/>
                <a:cs typeface="Golos Text"/>
                <a:sym typeface="Golos Text"/>
              </a:rPr>
              <a:t>Рекомендации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3810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2027"/>
              </a:buClr>
              <a:buSzPts val="1000"/>
              <a:buFont typeface="Golos Text"/>
              <a:buAutoNum type="arabicPeriod"/>
            </a:pPr>
            <a:r>
              <a:rPr lang="ru-RU" sz="1000" dirty="0">
                <a:solidFill>
                  <a:srgbClr val="0B2027"/>
                </a:solidFill>
                <a:latin typeface="Golos Text"/>
                <a:ea typeface="Golos Text"/>
                <a:cs typeface="Golos Text"/>
                <a:sym typeface="Golos Text"/>
              </a:rPr>
              <a:t>Если нужно ускорение, а не масштабируемость, то    стоит рассмотреть такой проект, как </a:t>
            </a:r>
            <a:r>
              <a:rPr lang="ru-RU" sz="1000" dirty="0" err="1">
                <a:solidFill>
                  <a:srgbClr val="0B2027"/>
                </a:solidFill>
                <a:latin typeface="Golos Text"/>
                <a:ea typeface="Golos Text"/>
                <a:cs typeface="Golos Text"/>
                <a:sym typeface="Golos Text"/>
              </a:rPr>
              <a:t>Numba</a:t>
            </a:r>
            <a:endParaRPr sz="1000" dirty="0">
              <a:solidFill>
                <a:srgbClr val="0B2027"/>
              </a:solidFill>
              <a:latin typeface="Golos Text"/>
              <a:ea typeface="Golos Text"/>
              <a:cs typeface="Golos Text"/>
              <a:sym typeface="Golos Text"/>
            </a:endParaRPr>
          </a:p>
          <a:p>
            <a:pPr marL="457200" marR="38100" lvl="0" indent="-2921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B2027"/>
              </a:buClr>
              <a:buSzPts val="1000"/>
              <a:buFont typeface="Golos Text"/>
              <a:buAutoNum type="arabicPeriod"/>
            </a:pPr>
            <a:r>
              <a:rPr lang="ru-RU" sz="1000" dirty="0">
                <a:solidFill>
                  <a:srgbClr val="0B2027"/>
                </a:solidFill>
                <a:latin typeface="Golos Text"/>
                <a:ea typeface="Golos Text"/>
                <a:cs typeface="Golos Text"/>
                <a:sym typeface="Golos Text"/>
              </a:rPr>
              <a:t>Выбирайте настолько  большой размер блока, чтобы минимизировать количество блоков, но в то же время настолько  маленький, чтобы несколько блоком могло поместиться в памяти одновременно (x2 от потоков)</a:t>
            </a:r>
            <a:endParaRPr sz="1000" dirty="0">
              <a:solidFill>
                <a:srgbClr val="0B2027"/>
              </a:solidFill>
              <a:latin typeface="Golos Text"/>
              <a:ea typeface="Golos Text"/>
              <a:cs typeface="Golos Text"/>
              <a:sym typeface="Golos Text"/>
            </a:endParaRPr>
          </a:p>
          <a:p>
            <a:pPr marL="457200" marR="38100" lvl="0" indent="-2921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B2027"/>
              </a:buClr>
              <a:buSzPts val="1000"/>
              <a:buFont typeface="Golos Text"/>
              <a:buAutoNum type="arabicPeriod"/>
            </a:pPr>
            <a:r>
              <a:rPr lang="ru-RU" sz="1000" dirty="0">
                <a:solidFill>
                  <a:srgbClr val="0B2027"/>
                </a:solidFill>
                <a:latin typeface="Golos Text"/>
                <a:ea typeface="Golos Text"/>
                <a:cs typeface="Golos Text"/>
                <a:sym typeface="Golos Text"/>
              </a:rPr>
              <a:t>Избегайте перенасыщения задачами (</a:t>
            </a:r>
            <a:r>
              <a:rPr lang="ru-RU" sz="1000" dirty="0" err="1">
                <a:solidFill>
                  <a:srgbClr val="0B2027"/>
                </a:solidFill>
                <a:latin typeface="Golos Text"/>
                <a:ea typeface="Golos Text"/>
                <a:cs typeface="Golos Text"/>
                <a:sym typeface="Golos Text"/>
              </a:rPr>
              <a:t>multi-threaded</a:t>
            </a:r>
            <a:r>
              <a:rPr lang="ru-RU" sz="1000" dirty="0">
                <a:solidFill>
                  <a:srgbClr val="0B2027"/>
                </a:solidFill>
                <a:latin typeface="Golos Text"/>
                <a:ea typeface="Golos Text"/>
                <a:cs typeface="Golos Text"/>
                <a:sym typeface="Golos Text"/>
              </a:rPr>
              <a:t>)</a:t>
            </a:r>
            <a:endParaRPr sz="1000" dirty="0">
              <a:solidFill>
                <a:srgbClr val="0B2027"/>
              </a:solidFill>
              <a:latin typeface="Golos Text"/>
              <a:ea typeface="Golos Text"/>
              <a:cs typeface="Golos Text"/>
              <a:sym typeface="Golos Text"/>
            </a:endParaRPr>
          </a:p>
          <a:p>
            <a:pPr marL="457200" marR="38100" lvl="0" indent="-2921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B2027"/>
              </a:buClr>
              <a:buSzPts val="1000"/>
              <a:buFont typeface="Golos Text"/>
              <a:buAutoNum type="arabicPeriod"/>
            </a:pPr>
            <a:r>
              <a:rPr lang="ru-RU" sz="1000" dirty="0">
                <a:solidFill>
                  <a:srgbClr val="0B2027"/>
                </a:solidFill>
                <a:latin typeface="Golos Text"/>
                <a:ea typeface="Golos Text"/>
                <a:cs typeface="Golos Text"/>
                <a:sym typeface="Golos Text"/>
              </a:rPr>
              <a:t>Применяйте </a:t>
            </a:r>
            <a:r>
              <a:rPr lang="ru-RU" sz="1000" dirty="0" err="1">
                <a:solidFill>
                  <a:srgbClr val="0B2027"/>
                </a:solidFill>
                <a:latin typeface="Golos Text"/>
                <a:ea typeface="Golos Text"/>
                <a:cs typeface="Golos Text"/>
                <a:sym typeface="Golos Text"/>
              </a:rPr>
              <a:t>Xarray</a:t>
            </a:r>
            <a:r>
              <a:rPr lang="ru-RU" sz="1000" dirty="0">
                <a:solidFill>
                  <a:srgbClr val="0B2027"/>
                </a:solidFill>
                <a:latin typeface="Golos Text"/>
                <a:ea typeface="Golos Text"/>
                <a:cs typeface="Golos Text"/>
                <a:sym typeface="Golos Text"/>
              </a:rPr>
              <a:t> - это надстройка над </a:t>
            </a:r>
            <a:r>
              <a:rPr lang="ru-RU" sz="1000" dirty="0" err="1">
                <a:solidFill>
                  <a:srgbClr val="0B2027"/>
                </a:solidFill>
                <a:latin typeface="Golos Text"/>
                <a:ea typeface="Golos Text"/>
                <a:cs typeface="Golos Text"/>
                <a:sym typeface="Golos Text"/>
              </a:rPr>
              <a:t>Array</a:t>
            </a:r>
            <a:r>
              <a:rPr lang="ru-RU" sz="1000" dirty="0">
                <a:solidFill>
                  <a:srgbClr val="0B2027"/>
                </a:solidFill>
                <a:latin typeface="Golos Text"/>
                <a:ea typeface="Golos Text"/>
                <a:cs typeface="Golos Text"/>
                <a:sym typeface="Golos Text"/>
              </a:rPr>
              <a:t>, которая добавляет удобства при работе со сложными наборами данных, обеспечивая:</a:t>
            </a:r>
            <a:endParaRPr sz="1000" dirty="0">
              <a:solidFill>
                <a:srgbClr val="0B2027"/>
              </a:solidFill>
              <a:latin typeface="Golos Text"/>
              <a:ea typeface="Golos Text"/>
              <a:cs typeface="Golos Text"/>
              <a:sym typeface="Golos Text"/>
            </a:endParaRPr>
          </a:p>
          <a:p>
            <a:pPr marL="457200" marR="0" lvl="0" indent="-2921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B2027"/>
              </a:buClr>
              <a:buSzPts val="1000"/>
              <a:buFont typeface="Golos Text"/>
              <a:buChar char="-"/>
            </a:pPr>
            <a:r>
              <a:rPr lang="ru-RU" sz="1000" dirty="0">
                <a:solidFill>
                  <a:srgbClr val="0B2027"/>
                </a:solidFill>
                <a:latin typeface="Golos Text"/>
                <a:ea typeface="Golos Text"/>
                <a:cs typeface="Golos Text"/>
                <a:sym typeface="Golos Text"/>
              </a:rPr>
              <a:t>управление несколькими массивами как согласованным набором данных</a:t>
            </a:r>
            <a:endParaRPr sz="1000" dirty="0">
              <a:solidFill>
                <a:srgbClr val="0B2027"/>
              </a:solidFill>
              <a:latin typeface="Golos Text"/>
              <a:ea typeface="Golos Text"/>
              <a:cs typeface="Golos Text"/>
              <a:sym typeface="Golos Text"/>
            </a:endParaRPr>
          </a:p>
          <a:p>
            <a: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2027"/>
              </a:buClr>
              <a:buSzPts val="1000"/>
              <a:buFont typeface="Golos Text"/>
              <a:buChar char="-"/>
            </a:pPr>
            <a:r>
              <a:rPr lang="ru-RU" sz="1000" dirty="0">
                <a:solidFill>
                  <a:srgbClr val="0B2027"/>
                </a:solidFill>
                <a:latin typeface="Golos Text"/>
                <a:ea typeface="Golos Text"/>
                <a:cs typeface="Golos Text"/>
                <a:sym typeface="Golos Text"/>
              </a:rPr>
              <a:t>одновременное чтение из стопки файлов формата HDF или </a:t>
            </a:r>
            <a:r>
              <a:rPr lang="ru-RU" sz="1000" dirty="0" err="1">
                <a:solidFill>
                  <a:srgbClr val="0B2027"/>
                </a:solidFill>
                <a:latin typeface="Golos Text"/>
                <a:ea typeface="Golos Text"/>
                <a:cs typeface="Golos Text"/>
                <a:sym typeface="Golos Text"/>
              </a:rPr>
              <a:t>NetCDF</a:t>
            </a:r>
            <a:endParaRPr sz="1000" dirty="0">
              <a:solidFill>
                <a:srgbClr val="0B2027"/>
              </a:solidFill>
              <a:latin typeface="Golos Text"/>
              <a:ea typeface="Golos Text"/>
              <a:cs typeface="Golos Text"/>
              <a:sym typeface="Golos Text"/>
            </a:endParaRPr>
          </a:p>
          <a:p>
            <a: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2027"/>
              </a:buClr>
              <a:buSzPts val="1000"/>
              <a:buFont typeface="Golos Text"/>
              <a:buChar char="-"/>
            </a:pPr>
            <a:r>
              <a:rPr lang="ru-RU" sz="1000" dirty="0">
                <a:solidFill>
                  <a:srgbClr val="0B2027"/>
                </a:solidFill>
                <a:latin typeface="Golos Text"/>
                <a:ea typeface="Golos Text"/>
                <a:cs typeface="Golos Text"/>
                <a:sym typeface="Golos Text"/>
              </a:rPr>
              <a:t>переключение между дисковым массивом и </a:t>
            </a:r>
            <a:r>
              <a:rPr lang="ru-RU" sz="1000" dirty="0" err="1">
                <a:solidFill>
                  <a:srgbClr val="0B2027"/>
                </a:solidFill>
                <a:latin typeface="Golos Text"/>
                <a:ea typeface="Golos Text"/>
                <a:cs typeface="Golos Text"/>
                <a:sym typeface="Golos Text"/>
              </a:rPr>
              <a:t>NumPy</a:t>
            </a:r>
            <a:r>
              <a:rPr lang="ru-RU" sz="1000" dirty="0">
                <a:solidFill>
                  <a:srgbClr val="0B2027"/>
                </a:solidFill>
                <a:latin typeface="Golos Text"/>
                <a:ea typeface="Golos Text"/>
                <a:cs typeface="Golos Text"/>
                <a:sym typeface="Golos Text"/>
              </a:rPr>
              <a:t> с помощью согласованного API</a:t>
            </a:r>
            <a:endParaRPr sz="1000" dirty="0">
              <a:solidFill>
                <a:srgbClr val="0B2027"/>
              </a:solidFill>
              <a:latin typeface="Golos Text"/>
              <a:ea typeface="Golos Text"/>
              <a:cs typeface="Golos Text"/>
              <a:sym typeface="Golos Text"/>
            </a:endParaRPr>
          </a:p>
        </p:txBody>
      </p:sp>
      <p:pic>
        <p:nvPicPr>
          <p:cNvPr id="210" name="Google Shape;210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179072" y="1320475"/>
            <a:ext cx="2505504" cy="2177325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30"/>
          <p:cNvSpPr txBox="1"/>
          <p:nvPr/>
        </p:nvSpPr>
        <p:spPr>
          <a:xfrm>
            <a:off x="4897725" y="1336650"/>
            <a:ext cx="4224600" cy="213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solidFill>
                  <a:srgbClr val="0B2027"/>
                </a:solidFill>
                <a:latin typeface="Golos Text"/>
                <a:ea typeface="Golos Text"/>
                <a:cs typeface="Golos Text"/>
                <a:sym typeface="Golos Text"/>
              </a:rPr>
              <a:t>Компоненты</a:t>
            </a:r>
            <a:endParaRPr sz="1000">
              <a:solidFill>
                <a:srgbClr val="0B2027"/>
              </a:solidFill>
              <a:latin typeface="Golos Text"/>
              <a:ea typeface="Golos Text"/>
              <a:cs typeface="Golos Text"/>
              <a:sym typeface="Golos Text"/>
            </a:endParaRPr>
          </a:p>
          <a:p>
            <a:pPr marL="457200" marR="38100" lvl="0" indent="-292100" algn="l" rtl="0">
              <a:spcBef>
                <a:spcPts val="0"/>
              </a:spcBef>
              <a:spcAft>
                <a:spcPts val="0"/>
              </a:spcAft>
              <a:buClr>
                <a:srgbClr val="0B2027"/>
              </a:buClr>
              <a:buSzPts val="1000"/>
              <a:buFont typeface="Golos Text"/>
              <a:buAutoNum type="arabicPeriod"/>
            </a:pPr>
            <a:r>
              <a:rPr lang="ru-RU" sz="1000">
                <a:solidFill>
                  <a:srgbClr val="0B2027"/>
                </a:solidFill>
                <a:latin typeface="Golos Text"/>
                <a:ea typeface="Golos Text"/>
                <a:cs typeface="Golos Text"/>
                <a:sym typeface="Golos Text"/>
              </a:rPr>
              <a:t>Метаданные, включая:</a:t>
            </a:r>
            <a:endParaRPr sz="1000">
              <a:solidFill>
                <a:srgbClr val="0B2027"/>
              </a:solidFill>
              <a:latin typeface="Golos Text"/>
              <a:ea typeface="Golos Text"/>
              <a:cs typeface="Golos Text"/>
              <a:sym typeface="Golos Text"/>
            </a:endParaRPr>
          </a:p>
          <a:p>
            <a:pPr marL="457200" lvl="0" indent="-292100" algn="l" rtl="0">
              <a:spcBef>
                <a:spcPts val="200"/>
              </a:spcBef>
              <a:spcAft>
                <a:spcPts val="0"/>
              </a:spcAft>
              <a:buClr>
                <a:srgbClr val="0B2027"/>
              </a:buClr>
              <a:buSzPts val="1000"/>
              <a:buFont typeface="Golos Text"/>
              <a:buChar char="-"/>
            </a:pPr>
            <a:r>
              <a:rPr lang="ru-RU" sz="1000">
                <a:solidFill>
                  <a:srgbClr val="0B2027"/>
                </a:solidFill>
                <a:latin typeface="Golos Text"/>
                <a:ea typeface="Golos Text"/>
                <a:cs typeface="Golos Text"/>
                <a:sym typeface="Golos Text"/>
              </a:rPr>
              <a:t>тип данных в массивах (dtype)</a:t>
            </a:r>
            <a:endParaRPr sz="1000">
              <a:solidFill>
                <a:srgbClr val="0B2027"/>
              </a:solidFill>
              <a:latin typeface="Golos Text"/>
              <a:ea typeface="Golos Text"/>
              <a:cs typeface="Golos Text"/>
              <a:sym typeface="Golos Text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rgbClr val="0B2027"/>
              </a:buClr>
              <a:buSzPts val="1000"/>
              <a:buFont typeface="Golos Text"/>
              <a:buChar char="-"/>
            </a:pPr>
            <a:r>
              <a:rPr lang="ru-RU" sz="1000">
                <a:solidFill>
                  <a:srgbClr val="0B2027"/>
                </a:solidFill>
                <a:latin typeface="Golos Text"/>
                <a:ea typeface="Golos Text"/>
                <a:cs typeface="Golos Text"/>
                <a:sym typeface="Golos Text"/>
              </a:rPr>
              <a:t>тип самих массивов type (numpy, cupy,…</a:t>
            </a:r>
            <a:r>
              <a:rPr lang="ru-RU" sz="1200">
                <a:solidFill>
                  <a:srgbClr val="080815"/>
                </a:solidFill>
                <a:highlight>
                  <a:schemeClr val="lt2"/>
                </a:highlight>
              </a:rPr>
              <a:t>)</a:t>
            </a:r>
            <a:endParaRPr sz="1000">
              <a:solidFill>
                <a:srgbClr val="0B2027"/>
              </a:solidFill>
              <a:latin typeface="Golos Text"/>
              <a:ea typeface="Golos Text"/>
              <a:cs typeface="Golos Text"/>
              <a:sym typeface="Golos Text"/>
            </a:endParaRPr>
          </a:p>
          <a:p>
            <a:pPr marL="457200" marR="38100" lvl="0" indent="-292100" algn="l" rtl="0">
              <a:spcBef>
                <a:spcPts val="0"/>
              </a:spcBef>
              <a:spcAft>
                <a:spcPts val="0"/>
              </a:spcAft>
              <a:buClr>
                <a:srgbClr val="0B2027"/>
              </a:buClr>
              <a:buSzPts val="1000"/>
              <a:buFont typeface="Golos Text"/>
              <a:buAutoNum type="arabicPeriod"/>
            </a:pPr>
            <a:r>
              <a:rPr lang="ru-RU" sz="1000">
                <a:solidFill>
                  <a:srgbClr val="0B2027"/>
                </a:solidFill>
                <a:latin typeface="Golos Text"/>
                <a:ea typeface="Golos Text"/>
                <a:cs typeface="Golos Text"/>
                <a:sym typeface="Golos Text"/>
              </a:rPr>
              <a:t>Имя, определяющее, какие ключи в графе Dask относятся к этому массиву, например 'x'</a:t>
            </a:r>
            <a:endParaRPr sz="1000">
              <a:solidFill>
                <a:srgbClr val="0B2027"/>
              </a:solidFill>
              <a:latin typeface="Golos Text"/>
              <a:ea typeface="Golos Text"/>
              <a:cs typeface="Golos Text"/>
              <a:sym typeface="Golos Text"/>
            </a:endParaRPr>
          </a:p>
          <a:p>
            <a:pPr marL="457200" marR="38100" lvl="0" indent="-2921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B2027"/>
              </a:buClr>
              <a:buSzPts val="1000"/>
              <a:buFont typeface="Golos Text"/>
              <a:buAutoNum type="arabicPeriod"/>
            </a:pPr>
            <a:r>
              <a:rPr lang="ru-RU" sz="1000">
                <a:solidFill>
                  <a:srgbClr val="0B2027"/>
                </a:solidFill>
                <a:latin typeface="Golos Text"/>
                <a:ea typeface="Golos Text"/>
                <a:cs typeface="Golos Text"/>
                <a:sym typeface="Golos Text"/>
              </a:rPr>
              <a:t>Граф задач  со специальным набором ключей, обозначающих имена блоков и их индексы внутри DaskArray, например  ('x', 0, 0), ('x', 0, 1)</a:t>
            </a:r>
            <a:endParaRPr sz="1000">
              <a:solidFill>
                <a:srgbClr val="0B2027"/>
              </a:solidFill>
              <a:latin typeface="Golos Text"/>
              <a:ea typeface="Golos Text"/>
              <a:cs typeface="Golos Text"/>
              <a:sym typeface="Golos Text"/>
            </a:endParaRPr>
          </a:p>
          <a:p>
            <a:pPr marL="457200" marR="38100" lvl="0" indent="-292100" algn="l" rtl="0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rgbClr val="0B2027"/>
              </a:buClr>
              <a:buSzPts val="1000"/>
              <a:buFont typeface="Golos Text"/>
              <a:buAutoNum type="arabicPeriod"/>
            </a:pPr>
            <a:r>
              <a:rPr lang="ru-RU" sz="1000">
                <a:solidFill>
                  <a:srgbClr val="0B2027"/>
                </a:solidFill>
                <a:latin typeface="Golos Text"/>
                <a:ea typeface="Golos Text"/>
                <a:cs typeface="Golos Text"/>
                <a:sym typeface="Golos Text"/>
              </a:rPr>
              <a:t>Последовательность размеров кусочков по каждому измерению, например ((5, 5, 5, 5), (8, 8, 8))</a:t>
            </a:r>
            <a:endParaRPr sz="1000">
              <a:solidFill>
                <a:srgbClr val="0B2027"/>
              </a:solidFill>
              <a:latin typeface="Golos Text"/>
              <a:ea typeface="Golos Text"/>
              <a:cs typeface="Golos Text"/>
              <a:sym typeface="Golos Tex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 amt="75000"/>
          </a:blip>
          <a:stretch>
            <a:fillRect/>
          </a:stretch>
        </a:blipFill>
        <a:effectLst/>
      </p:bgPr>
    </p:bg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1"/>
          <p:cNvSpPr txBox="1"/>
          <p:nvPr/>
        </p:nvSpPr>
        <p:spPr>
          <a:xfrm>
            <a:off x="197050" y="81262"/>
            <a:ext cx="9906000" cy="6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2027"/>
              </a:buClr>
              <a:buSzPts val="3400"/>
              <a:buFont typeface="Golos Text SemiBold"/>
              <a:buNone/>
            </a:pPr>
            <a:r>
              <a:rPr lang="ru-RU" sz="3400" b="1">
                <a:solidFill>
                  <a:srgbClr val="0B2027"/>
                </a:solidFill>
                <a:latin typeface="Golos Text SemiBold"/>
                <a:ea typeface="Golos Text SemiBold"/>
                <a:cs typeface="Golos Text SemiBold"/>
                <a:sym typeface="Golos Text SemiBold"/>
              </a:rPr>
              <a:t>Dask. </a:t>
            </a:r>
            <a:r>
              <a:rPr lang="ru-RU" sz="3400" b="1">
                <a:solidFill>
                  <a:srgbClr val="00D29D"/>
                </a:solidFill>
                <a:latin typeface="Golos Text SemiBold"/>
                <a:ea typeface="Golos Text SemiBold"/>
                <a:cs typeface="Golos Text SemiBold"/>
                <a:sym typeface="Golos Text SemiBold"/>
              </a:rPr>
              <a:t>Архитектура.</a:t>
            </a:r>
            <a:r>
              <a:rPr lang="ru-RU" sz="3400" b="1">
                <a:solidFill>
                  <a:srgbClr val="0B2027"/>
                </a:solidFill>
                <a:latin typeface="Golos Text SemiBold"/>
                <a:ea typeface="Golos Text SemiBold"/>
                <a:cs typeface="Golos Text SemiBold"/>
                <a:sym typeface="Golos Text SemiBold"/>
              </a:rPr>
              <a:t>Коллекции.</a:t>
            </a:r>
            <a:r>
              <a:rPr lang="ru-RU" sz="3400" b="1">
                <a:solidFill>
                  <a:srgbClr val="00D29D"/>
                </a:solidFill>
                <a:latin typeface="Golos Text SemiBold"/>
                <a:ea typeface="Golos Text SemiBold"/>
                <a:cs typeface="Golos Text SemiBold"/>
                <a:sym typeface="Golos Text SemiBold"/>
              </a:rPr>
              <a:t>DataFrame </a:t>
            </a:r>
            <a:endParaRPr sz="3400" b="1" i="0" u="none" strike="noStrike" cap="none">
              <a:solidFill>
                <a:srgbClr val="00D29D"/>
              </a:solidFill>
              <a:latin typeface="Golos Text SemiBold"/>
              <a:ea typeface="Golos Text SemiBold"/>
              <a:cs typeface="Golos Text SemiBold"/>
              <a:sym typeface="Golos Text SemiBold"/>
            </a:endParaRPr>
          </a:p>
        </p:txBody>
      </p:sp>
      <p:pic>
        <p:nvPicPr>
          <p:cNvPr id="217" name="Google Shape;217;p31" descr=" 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790211" y="2939349"/>
            <a:ext cx="259988" cy="13030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5000" y="1153350"/>
            <a:ext cx="3637600" cy="2423300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31"/>
          <p:cNvSpPr txBox="1"/>
          <p:nvPr/>
        </p:nvSpPr>
        <p:spPr>
          <a:xfrm>
            <a:off x="123500" y="613525"/>
            <a:ext cx="116022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38100" lvl="0" indent="0" algn="l" rtl="0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100" i="1">
                <a:solidFill>
                  <a:srgbClr val="0B2027"/>
                </a:solidFill>
                <a:latin typeface="Caveat"/>
                <a:ea typeface="Caveat"/>
                <a:cs typeface="Caveat"/>
                <a:sym typeface="Caveat"/>
              </a:rPr>
              <a:t> DaskDataFrame - множество pandas DataFrames/Series, расположенных вдоль индекса</a:t>
            </a:r>
            <a:endParaRPr sz="2100" i="1">
              <a:solidFill>
                <a:srgbClr val="0B2027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220" name="Google Shape;220;p31"/>
          <p:cNvSpPr txBox="1"/>
          <p:nvPr/>
        </p:nvSpPr>
        <p:spPr>
          <a:xfrm>
            <a:off x="4259450" y="1245950"/>
            <a:ext cx="7425900" cy="22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500">
                <a:solidFill>
                  <a:srgbClr val="0B2027"/>
                </a:solidFill>
                <a:latin typeface="Golos Text"/>
                <a:ea typeface="Golos Text"/>
                <a:cs typeface="Golos Text"/>
                <a:sym typeface="Golos Text"/>
              </a:rPr>
              <a:t>Компоненты</a:t>
            </a:r>
            <a:endParaRPr sz="1100">
              <a:solidFill>
                <a:srgbClr val="0B2027"/>
              </a:solidFill>
              <a:latin typeface="Golos Text"/>
              <a:ea typeface="Golos Text"/>
              <a:cs typeface="Golos Text"/>
              <a:sym typeface="Golos Text"/>
            </a:endParaRPr>
          </a:p>
          <a:p>
            <a:pPr marL="457200" marR="38100" lvl="0" indent="-298450" algn="l" rtl="0">
              <a:spcBef>
                <a:spcPts val="0"/>
              </a:spcBef>
              <a:spcAft>
                <a:spcPts val="0"/>
              </a:spcAft>
              <a:buClr>
                <a:srgbClr val="0B2027"/>
              </a:buClr>
              <a:buSzPts val="1100"/>
              <a:buFont typeface="Golos Text"/>
              <a:buAutoNum type="arabicPeriod"/>
            </a:pPr>
            <a:r>
              <a:rPr lang="ru-RU" sz="1100">
                <a:solidFill>
                  <a:srgbClr val="0B2027"/>
                </a:solidFill>
                <a:latin typeface="Golos Text"/>
                <a:ea typeface="Golos Text"/>
                <a:cs typeface="Golos Text"/>
                <a:sym typeface="Golos Text"/>
              </a:rPr>
              <a:t>Пустой pandas DataFrame, чтобы “собирать” partitions</a:t>
            </a:r>
            <a:endParaRPr sz="1100">
              <a:solidFill>
                <a:srgbClr val="0B2027"/>
              </a:solidFill>
              <a:latin typeface="Golos Text"/>
              <a:ea typeface="Golos Text"/>
              <a:cs typeface="Golos Text"/>
              <a:sym typeface="Golos Text"/>
            </a:endParaRPr>
          </a:p>
          <a:p>
            <a:pPr marL="457200" marR="38100" lvl="0" indent="-29845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B2027"/>
              </a:buClr>
              <a:buSzPts val="1100"/>
              <a:buFont typeface="Golos Text"/>
              <a:buAutoNum type="arabicPeriod"/>
            </a:pPr>
            <a:r>
              <a:rPr lang="ru-RU" sz="1100">
                <a:solidFill>
                  <a:srgbClr val="0B2027"/>
                </a:solidFill>
                <a:latin typeface="Golos Text"/>
                <a:ea typeface="Golos Text"/>
                <a:cs typeface="Golos Text"/>
                <a:sym typeface="Golos Text"/>
              </a:rPr>
              <a:t>Метаданные, включая:</a:t>
            </a:r>
            <a:endParaRPr sz="1100">
              <a:solidFill>
                <a:srgbClr val="0B2027"/>
              </a:solidFill>
              <a:latin typeface="Golos Text"/>
              <a:ea typeface="Golos Text"/>
              <a:cs typeface="Golos Text"/>
              <a:sym typeface="Golos Text"/>
            </a:endParaRPr>
          </a:p>
          <a:p>
            <a:pPr marL="457200" marR="0" lvl="0" indent="-29845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B2027"/>
              </a:buClr>
              <a:buSzPts val="1100"/>
              <a:buFont typeface="Golos Text"/>
              <a:buChar char="-"/>
            </a:pPr>
            <a:r>
              <a:rPr lang="ru-RU" sz="1100">
                <a:solidFill>
                  <a:srgbClr val="0B2027"/>
                </a:solidFill>
                <a:latin typeface="Golos Text"/>
                <a:ea typeface="Golos Text"/>
                <a:cs typeface="Golos Text"/>
                <a:sym typeface="Golos Text"/>
              </a:rPr>
              <a:t>тип данных в массивах (dtype)</a:t>
            </a:r>
            <a:endParaRPr sz="1100">
              <a:solidFill>
                <a:srgbClr val="0B2027"/>
              </a:solidFill>
              <a:latin typeface="Golos Text"/>
              <a:ea typeface="Golos Text"/>
              <a:cs typeface="Golos Text"/>
              <a:sym typeface="Golos Text"/>
            </a:endParaRPr>
          </a:p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2027"/>
              </a:buClr>
              <a:buSzPts val="1100"/>
              <a:buFont typeface="Golos Text"/>
              <a:buChar char="-"/>
            </a:pPr>
            <a:r>
              <a:rPr lang="ru-RU" sz="1100">
                <a:solidFill>
                  <a:srgbClr val="0B2027"/>
                </a:solidFill>
                <a:latin typeface="Golos Text"/>
                <a:ea typeface="Golos Text"/>
                <a:cs typeface="Golos Text"/>
                <a:sym typeface="Golos Text"/>
              </a:rPr>
              <a:t>названия столбцов</a:t>
            </a:r>
            <a:endParaRPr sz="1100">
              <a:solidFill>
                <a:srgbClr val="0B2027"/>
              </a:solidFill>
              <a:latin typeface="Golos Text"/>
              <a:ea typeface="Golos Text"/>
              <a:cs typeface="Golos Text"/>
              <a:sym typeface="Golos Text"/>
            </a:endParaRPr>
          </a:p>
          <a:p>
            <a:pPr marL="457200" marR="38100" lvl="0" indent="-298450" algn="l" rtl="0">
              <a:spcBef>
                <a:spcPts val="0"/>
              </a:spcBef>
              <a:spcAft>
                <a:spcPts val="0"/>
              </a:spcAft>
              <a:buClr>
                <a:srgbClr val="0B2027"/>
              </a:buClr>
              <a:buSzPts val="1100"/>
              <a:buFont typeface="Golos Text"/>
              <a:buAutoNum type="arabicPeriod"/>
            </a:pPr>
            <a:r>
              <a:rPr lang="ru-RU" sz="1100">
                <a:solidFill>
                  <a:srgbClr val="0B2027"/>
                </a:solidFill>
                <a:latin typeface="Golos Text"/>
                <a:ea typeface="Golos Text"/>
                <a:cs typeface="Golos Text"/>
                <a:sym typeface="Golos Text"/>
              </a:rPr>
              <a:t>Partitions или блоки, каждый из которых является маленьким pandas DataFrame</a:t>
            </a:r>
            <a:endParaRPr sz="1100">
              <a:solidFill>
                <a:srgbClr val="0B2027"/>
              </a:solidFill>
              <a:latin typeface="Golos Text"/>
              <a:ea typeface="Golos Text"/>
              <a:cs typeface="Golos Text"/>
              <a:sym typeface="Golos Text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rgbClr val="0B2027"/>
              </a:buClr>
              <a:buSzPts val="1100"/>
              <a:buFont typeface="Golos Text"/>
              <a:buAutoNum type="arabicPeriod"/>
            </a:pPr>
            <a:r>
              <a:rPr lang="ru-RU" sz="1100">
                <a:solidFill>
                  <a:srgbClr val="0B2027"/>
                </a:solidFill>
                <a:latin typeface="Golos Text"/>
                <a:ea typeface="Golos Text"/>
                <a:cs typeface="Golos Text"/>
                <a:sym typeface="Golos Text"/>
              </a:rPr>
              <a:t>Divisions   - последовательность границ определяющих, как разделить  DataFrame на Partitions</a:t>
            </a:r>
            <a:endParaRPr sz="1100">
              <a:solidFill>
                <a:srgbClr val="0B2027"/>
              </a:solidFill>
              <a:latin typeface="Golos Text"/>
              <a:ea typeface="Golos Text"/>
              <a:cs typeface="Golos Text"/>
              <a:sym typeface="Golos Text"/>
            </a:endParaRPr>
          </a:p>
          <a:p>
            <a:pPr marL="457200" marR="38100" lvl="0" indent="-298450" algn="l" rtl="0">
              <a:spcBef>
                <a:spcPts val="0"/>
              </a:spcBef>
              <a:spcAft>
                <a:spcPts val="0"/>
              </a:spcAft>
              <a:buClr>
                <a:srgbClr val="0B2027"/>
              </a:buClr>
              <a:buSzPts val="1100"/>
              <a:buFont typeface="Golos Text"/>
              <a:buAutoNum type="arabicPeriod"/>
            </a:pPr>
            <a:r>
              <a:rPr lang="ru-RU" sz="1100">
                <a:solidFill>
                  <a:srgbClr val="0B2027"/>
                </a:solidFill>
                <a:latin typeface="Golos Text"/>
                <a:ea typeface="Golos Text"/>
                <a:cs typeface="Golos Text"/>
                <a:sym typeface="Golos Text"/>
              </a:rPr>
              <a:t>Имена, определяющее, какие ключи в графе Dask относятся к каждому pandas  DataFrame, например 'x'</a:t>
            </a:r>
            <a:endParaRPr sz="1100">
              <a:solidFill>
                <a:srgbClr val="0B2027"/>
              </a:solidFill>
              <a:latin typeface="Golos Text"/>
              <a:ea typeface="Golos Text"/>
              <a:cs typeface="Golos Text"/>
              <a:sym typeface="Golos Text"/>
            </a:endParaRPr>
          </a:p>
          <a:p>
            <a:pPr marL="457200" marR="38100" lvl="0" indent="-298450" algn="l" rtl="0">
              <a:spcBef>
                <a:spcPts val="0"/>
              </a:spcBef>
              <a:spcAft>
                <a:spcPts val="0"/>
              </a:spcAft>
              <a:buClr>
                <a:srgbClr val="0B2027"/>
              </a:buClr>
              <a:buSzPts val="1100"/>
              <a:buFont typeface="Golos Text"/>
              <a:buAutoNum type="arabicPeriod"/>
            </a:pPr>
            <a:r>
              <a:rPr lang="ru-RU" sz="1100">
                <a:solidFill>
                  <a:srgbClr val="0B2027"/>
                </a:solidFill>
                <a:latin typeface="Golos Text"/>
                <a:ea typeface="Golos Text"/>
                <a:cs typeface="Golos Text"/>
                <a:sym typeface="Golos Text"/>
              </a:rPr>
              <a:t>Граф задач  со специальным набором ключей, обозначающих имя и индекс partitions, например ('x', 0,), ('x', 1)</a:t>
            </a:r>
            <a:endParaRPr sz="1100">
              <a:solidFill>
                <a:srgbClr val="0B2027"/>
              </a:solidFill>
              <a:latin typeface="Golos Text"/>
              <a:ea typeface="Golos Text"/>
              <a:cs typeface="Golos Text"/>
              <a:sym typeface="Golos Text"/>
            </a:endParaRPr>
          </a:p>
        </p:txBody>
      </p:sp>
      <p:pic>
        <p:nvPicPr>
          <p:cNvPr id="221" name="Google Shape;221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93500" y="4205462"/>
            <a:ext cx="1562100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911913" y="4152262"/>
            <a:ext cx="1743075" cy="78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3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83700" y="6312125"/>
            <a:ext cx="5276850" cy="447675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31"/>
          <p:cNvSpPr txBox="1"/>
          <p:nvPr/>
        </p:nvSpPr>
        <p:spPr>
          <a:xfrm>
            <a:off x="944425" y="3729050"/>
            <a:ext cx="30000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100" i="1">
                <a:solidFill>
                  <a:srgbClr val="0B2027"/>
                </a:solidFill>
                <a:latin typeface="Caveat"/>
                <a:ea typeface="Caveat"/>
                <a:cs typeface="Caveat"/>
                <a:sym typeface="Caveat"/>
              </a:rPr>
              <a:t>Шаблон для DataFrame</a:t>
            </a:r>
            <a:endParaRPr/>
          </a:p>
        </p:txBody>
      </p:sp>
      <p:sp>
        <p:nvSpPr>
          <p:cNvPr id="225" name="Google Shape;225;p31"/>
          <p:cNvSpPr txBox="1"/>
          <p:nvPr/>
        </p:nvSpPr>
        <p:spPr>
          <a:xfrm>
            <a:off x="5906063" y="3704713"/>
            <a:ext cx="30000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100" i="1">
                <a:solidFill>
                  <a:srgbClr val="0B2027"/>
                </a:solidFill>
                <a:latin typeface="Caveat"/>
                <a:ea typeface="Caveat"/>
                <a:cs typeface="Caveat"/>
                <a:sym typeface="Caveat"/>
              </a:rPr>
              <a:t>Метаданные</a:t>
            </a:r>
            <a:endParaRPr/>
          </a:p>
        </p:txBody>
      </p:sp>
      <p:sp>
        <p:nvSpPr>
          <p:cNvPr id="226" name="Google Shape;226;p31"/>
          <p:cNvSpPr txBox="1"/>
          <p:nvPr/>
        </p:nvSpPr>
        <p:spPr>
          <a:xfrm>
            <a:off x="907500" y="5833150"/>
            <a:ext cx="30000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100" i="1">
                <a:solidFill>
                  <a:srgbClr val="0B2027"/>
                </a:solidFill>
                <a:latin typeface="Caveat"/>
                <a:ea typeface="Caveat"/>
                <a:cs typeface="Caveat"/>
                <a:sym typeface="Caveat"/>
              </a:rPr>
              <a:t>Divisions</a:t>
            </a:r>
            <a:endParaRPr/>
          </a:p>
        </p:txBody>
      </p:sp>
      <p:pic>
        <p:nvPicPr>
          <p:cNvPr id="227" name="Google Shape;227;p3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131750" y="4740875"/>
            <a:ext cx="2705564" cy="1402550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31"/>
          <p:cNvSpPr txBox="1"/>
          <p:nvPr/>
        </p:nvSpPr>
        <p:spPr>
          <a:xfrm>
            <a:off x="3588950" y="4190400"/>
            <a:ext cx="13041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100" i="1">
                <a:solidFill>
                  <a:srgbClr val="0B2027"/>
                </a:solidFill>
                <a:latin typeface="Caveat"/>
                <a:ea typeface="Caveat"/>
                <a:cs typeface="Caveat"/>
                <a:sym typeface="Caveat"/>
              </a:rPr>
              <a:t>Partition</a:t>
            </a:r>
            <a:endParaRPr/>
          </a:p>
        </p:txBody>
      </p:sp>
      <p:pic>
        <p:nvPicPr>
          <p:cNvPr id="229" name="Google Shape;229;p3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438694" y="5038750"/>
            <a:ext cx="3997630" cy="1712100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31"/>
          <p:cNvSpPr txBox="1"/>
          <p:nvPr/>
        </p:nvSpPr>
        <p:spPr>
          <a:xfrm>
            <a:off x="7455450" y="4641350"/>
            <a:ext cx="30000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100" i="1">
                <a:solidFill>
                  <a:srgbClr val="0B2027"/>
                </a:solidFill>
                <a:latin typeface="Caveat"/>
                <a:ea typeface="Caveat"/>
                <a:cs typeface="Caveat"/>
                <a:sym typeface="Caveat"/>
              </a:rPr>
              <a:t>Dask граф</a:t>
            </a:r>
            <a:endParaRPr/>
          </a:p>
        </p:txBody>
      </p:sp>
      <p:pic>
        <p:nvPicPr>
          <p:cNvPr id="231" name="Google Shape;231;p3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8886538" y="0"/>
            <a:ext cx="3305464" cy="242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 amt="75000"/>
          </a:blip>
          <a:stretch>
            <a:fillRect/>
          </a:stretch>
        </a:blipFill>
        <a:effectLst/>
      </p:bgPr>
    </p:bg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2"/>
          <p:cNvSpPr txBox="1"/>
          <p:nvPr/>
        </p:nvSpPr>
        <p:spPr>
          <a:xfrm>
            <a:off x="197050" y="309862"/>
            <a:ext cx="9906000" cy="6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2027"/>
              </a:buClr>
              <a:buSzPts val="3400"/>
              <a:buFont typeface="Golos Text SemiBold"/>
              <a:buNone/>
            </a:pPr>
            <a:r>
              <a:rPr lang="ru-RU" sz="3400" b="1">
                <a:solidFill>
                  <a:srgbClr val="0B2027"/>
                </a:solidFill>
                <a:latin typeface="Golos Text SemiBold"/>
                <a:ea typeface="Golos Text SemiBold"/>
                <a:cs typeface="Golos Text SemiBold"/>
                <a:sym typeface="Golos Text SemiBold"/>
              </a:rPr>
              <a:t>Dask. </a:t>
            </a:r>
            <a:r>
              <a:rPr lang="ru-RU" sz="3400" b="1">
                <a:solidFill>
                  <a:srgbClr val="00D29D"/>
                </a:solidFill>
                <a:latin typeface="Golos Text SemiBold"/>
                <a:ea typeface="Golos Text SemiBold"/>
                <a:cs typeface="Golos Text SemiBold"/>
                <a:sym typeface="Golos Text SemiBold"/>
              </a:rPr>
              <a:t>Архитектура.</a:t>
            </a:r>
            <a:r>
              <a:rPr lang="ru-RU" sz="3400" b="1">
                <a:solidFill>
                  <a:srgbClr val="0B2027"/>
                </a:solidFill>
                <a:latin typeface="Golos Text SemiBold"/>
                <a:ea typeface="Golos Text SemiBold"/>
                <a:cs typeface="Golos Text SemiBold"/>
                <a:sym typeface="Golos Text SemiBold"/>
              </a:rPr>
              <a:t>Граф задач </a:t>
            </a:r>
            <a:endParaRPr sz="3400" b="1" i="0" u="none" strike="noStrike" cap="none">
              <a:solidFill>
                <a:srgbClr val="00D29D"/>
              </a:solidFill>
              <a:latin typeface="Golos Text SemiBold"/>
              <a:ea typeface="Golos Text SemiBold"/>
              <a:cs typeface="Golos Text SemiBold"/>
              <a:sym typeface="Golos Text SemiBold"/>
            </a:endParaRPr>
          </a:p>
        </p:txBody>
      </p:sp>
      <p:sp>
        <p:nvSpPr>
          <p:cNvPr id="237" name="Google Shape;237;p32"/>
          <p:cNvSpPr txBox="1"/>
          <p:nvPr/>
        </p:nvSpPr>
        <p:spPr>
          <a:xfrm>
            <a:off x="162925" y="789850"/>
            <a:ext cx="118872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381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100" i="1">
                <a:solidFill>
                  <a:srgbClr val="0B2027"/>
                </a:solidFill>
                <a:latin typeface="Caveat"/>
                <a:ea typeface="Caveat"/>
                <a:cs typeface="Caveat"/>
                <a:sym typeface="Caveat"/>
              </a:rPr>
              <a:t> Ориентированный ациклический граф (Directed Acyclic Graph, DAG). Узел DAG - функцию Python, ребро -  объект Python</a:t>
            </a:r>
            <a:endParaRPr sz="2100" i="1">
              <a:solidFill>
                <a:srgbClr val="0B2027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238" name="Google Shape;238;p32"/>
          <p:cNvSpPr txBox="1"/>
          <p:nvPr/>
        </p:nvSpPr>
        <p:spPr>
          <a:xfrm>
            <a:off x="257050" y="1388850"/>
            <a:ext cx="34233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381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100" b="1" i="1">
                <a:solidFill>
                  <a:srgbClr val="0B2027"/>
                </a:solidFill>
                <a:latin typeface="Caveat"/>
                <a:ea typeface="Caveat"/>
                <a:cs typeface="Caveat"/>
                <a:sym typeface="Caveat"/>
              </a:rPr>
              <a:t>Граф задач высокого уровня</a:t>
            </a:r>
            <a:endParaRPr sz="2100" b="1" i="1">
              <a:solidFill>
                <a:srgbClr val="0B2027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239" name="Google Shape;239;p32" descr=" 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790211" y="2863149"/>
            <a:ext cx="259988" cy="13030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1331" y="2971975"/>
            <a:ext cx="5597362" cy="3802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8125" y="1882800"/>
            <a:ext cx="4781550" cy="108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838925" y="3780475"/>
            <a:ext cx="5951549" cy="270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3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838933" y="2340000"/>
            <a:ext cx="3779842" cy="1303075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32"/>
          <p:cNvSpPr txBox="1"/>
          <p:nvPr/>
        </p:nvSpPr>
        <p:spPr>
          <a:xfrm>
            <a:off x="5838925" y="1793525"/>
            <a:ext cx="20892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381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200" b="1" i="1">
                <a:solidFill>
                  <a:srgbClr val="0B2027"/>
                </a:solidFill>
                <a:latin typeface="Caveat"/>
                <a:ea typeface="Caveat"/>
                <a:cs typeface="Caveat"/>
                <a:sym typeface="Caveat"/>
              </a:rPr>
              <a:t>Граф задач</a:t>
            </a:r>
            <a:endParaRPr sz="2200" b="1" i="1">
              <a:solidFill>
                <a:srgbClr val="0B2027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245" name="Google Shape;245;p3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760400" y="1120751"/>
            <a:ext cx="3779850" cy="2264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 amt="75000"/>
          </a:blip>
          <a:stretch>
            <a:fillRect/>
          </a:stretch>
        </a:blipFill>
        <a:effectLst/>
      </p:bgPr>
    </p:bg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3"/>
          <p:cNvSpPr txBox="1"/>
          <p:nvPr/>
        </p:nvSpPr>
        <p:spPr>
          <a:xfrm>
            <a:off x="197050" y="157462"/>
            <a:ext cx="9906000" cy="6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2027"/>
              </a:buClr>
              <a:buSzPts val="3400"/>
              <a:buFont typeface="Golos Text SemiBold"/>
              <a:buNone/>
            </a:pPr>
            <a:r>
              <a:rPr lang="ru-RU" sz="3400" b="1">
                <a:solidFill>
                  <a:srgbClr val="0B2027"/>
                </a:solidFill>
                <a:latin typeface="Golos Text SemiBold"/>
                <a:ea typeface="Golos Text SemiBold"/>
                <a:cs typeface="Golos Text SemiBold"/>
                <a:sym typeface="Golos Text SemiBold"/>
              </a:rPr>
              <a:t>Dask. </a:t>
            </a:r>
            <a:r>
              <a:rPr lang="ru-RU" sz="3400" b="1">
                <a:solidFill>
                  <a:srgbClr val="00D29D"/>
                </a:solidFill>
                <a:latin typeface="Golos Text SemiBold"/>
                <a:ea typeface="Golos Text SemiBold"/>
                <a:cs typeface="Golos Text SemiBold"/>
                <a:sym typeface="Golos Text SemiBold"/>
              </a:rPr>
              <a:t>Архитектура.</a:t>
            </a:r>
            <a:r>
              <a:rPr lang="ru-RU" sz="3400" b="1">
                <a:solidFill>
                  <a:srgbClr val="0B2027"/>
                </a:solidFill>
                <a:latin typeface="Golos Text SemiBold"/>
                <a:ea typeface="Golos Text SemiBold"/>
                <a:cs typeface="Golos Text SemiBold"/>
                <a:sym typeface="Golos Text SemiBold"/>
              </a:rPr>
              <a:t>Граф задач </a:t>
            </a:r>
            <a:endParaRPr sz="3400" b="1" i="0" u="none" strike="noStrike" cap="none">
              <a:solidFill>
                <a:srgbClr val="00D29D"/>
              </a:solidFill>
              <a:latin typeface="Golos Text SemiBold"/>
              <a:ea typeface="Golos Text SemiBold"/>
              <a:cs typeface="Golos Text SemiBold"/>
              <a:sym typeface="Golos Text SemiBold"/>
            </a:endParaRPr>
          </a:p>
        </p:txBody>
      </p:sp>
      <p:pic>
        <p:nvPicPr>
          <p:cNvPr id="251" name="Google Shape;251;p33" descr=" 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790211" y="3015549"/>
            <a:ext cx="259988" cy="1303071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33"/>
          <p:cNvSpPr txBox="1"/>
          <p:nvPr/>
        </p:nvSpPr>
        <p:spPr>
          <a:xfrm>
            <a:off x="260450" y="587925"/>
            <a:ext cx="83154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38100" lvl="0" indent="0" algn="l" rtl="0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300" i="1">
                <a:solidFill>
                  <a:srgbClr val="0B2027"/>
                </a:solidFill>
                <a:latin typeface="Caveat"/>
                <a:ea typeface="Caveat"/>
                <a:cs typeface="Caveat"/>
                <a:sym typeface="Caveat"/>
              </a:rPr>
              <a:t>Графирование— это искусство превращения хаоса в порядок :)</a:t>
            </a:r>
            <a:endParaRPr sz="2100">
              <a:solidFill>
                <a:srgbClr val="1F1F1F"/>
              </a:solidFill>
              <a:highlight>
                <a:srgbClr val="F8F9FA"/>
              </a:highlight>
            </a:endParaRPr>
          </a:p>
        </p:txBody>
      </p:sp>
      <p:sp>
        <p:nvSpPr>
          <p:cNvPr id="253" name="Google Shape;253;p33"/>
          <p:cNvSpPr txBox="1"/>
          <p:nvPr/>
        </p:nvSpPr>
        <p:spPr>
          <a:xfrm>
            <a:off x="260450" y="1083675"/>
            <a:ext cx="2619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38100" lvl="0" indent="0" algn="l" rtl="0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300" b="1" i="1">
                <a:solidFill>
                  <a:srgbClr val="0B2027"/>
                </a:solidFill>
                <a:latin typeface="Caveat"/>
                <a:ea typeface="Caveat"/>
                <a:cs typeface="Caveat"/>
                <a:sym typeface="Caveat"/>
              </a:rPr>
              <a:t>До оптимизации</a:t>
            </a:r>
            <a:endParaRPr sz="2100" b="1">
              <a:solidFill>
                <a:srgbClr val="1F1F1F"/>
              </a:solidFill>
              <a:highlight>
                <a:srgbClr val="F8F9FA"/>
              </a:highlight>
            </a:endParaRPr>
          </a:p>
        </p:txBody>
      </p:sp>
      <p:pic>
        <p:nvPicPr>
          <p:cNvPr id="254" name="Google Shape;254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7050" y="1578224"/>
            <a:ext cx="11853149" cy="5204251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33"/>
          <p:cNvSpPr txBox="1"/>
          <p:nvPr/>
        </p:nvSpPr>
        <p:spPr>
          <a:xfrm>
            <a:off x="279665" y="1077848"/>
            <a:ext cx="6447137" cy="5488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38100" lvl="0" indent="0" algn="l" rtl="0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300" b="1" i="1" dirty="0">
                <a:solidFill>
                  <a:srgbClr val="0B2027"/>
                </a:solidFill>
                <a:latin typeface="Caveat"/>
                <a:ea typeface="Caveat"/>
                <a:cs typeface="Caveat"/>
                <a:sym typeface="Caveat"/>
              </a:rPr>
              <a:t>После оптимизации (</a:t>
            </a:r>
            <a:r>
              <a:rPr lang="en-US" sz="2300" b="1" i="1" dirty="0" err="1">
                <a:solidFill>
                  <a:srgbClr val="0B2027"/>
                </a:solidFill>
                <a:latin typeface="Caveat"/>
                <a:ea typeface="Caveat"/>
                <a:cs typeface="Caveat"/>
                <a:sym typeface="Caveat"/>
              </a:rPr>
              <a:t>dd.visualize</a:t>
            </a:r>
            <a:r>
              <a:rPr lang="en-US" sz="2300" b="1" i="1" dirty="0">
                <a:solidFill>
                  <a:srgbClr val="0B2027"/>
                </a:solidFill>
                <a:latin typeface="Caveat"/>
                <a:ea typeface="Caveat"/>
                <a:cs typeface="Caveat"/>
                <a:sym typeface="Caveat"/>
              </a:rPr>
              <a:t>(</a:t>
            </a:r>
            <a:r>
              <a:rPr lang="en-US" sz="2300" b="1" i="1" dirty="0" err="1">
                <a:solidFill>
                  <a:srgbClr val="0B2027"/>
                </a:solidFill>
                <a:latin typeface="Caveat"/>
                <a:ea typeface="Caveat"/>
                <a:cs typeface="Caveat"/>
                <a:sym typeface="Caveat"/>
              </a:rPr>
              <a:t>optimize_graph</a:t>
            </a:r>
            <a:r>
              <a:rPr lang="en-US" sz="2300" b="1" i="1" dirty="0">
                <a:solidFill>
                  <a:srgbClr val="0B2027"/>
                </a:solidFill>
                <a:latin typeface="Caveat"/>
                <a:ea typeface="Caveat"/>
                <a:cs typeface="Caveat"/>
                <a:sym typeface="Caveat"/>
              </a:rPr>
              <a:t> = True)</a:t>
            </a:r>
            <a:r>
              <a:rPr lang="ru-RU" sz="2300" b="1" i="1" dirty="0">
                <a:solidFill>
                  <a:srgbClr val="0B2027"/>
                </a:solidFill>
                <a:latin typeface="Caveat"/>
                <a:ea typeface="Caveat"/>
                <a:cs typeface="Caveat"/>
                <a:sym typeface="Caveat"/>
              </a:rPr>
              <a:t>)</a:t>
            </a:r>
            <a:endParaRPr sz="2100" b="1" dirty="0">
              <a:solidFill>
                <a:srgbClr val="1F1F1F"/>
              </a:solidFill>
              <a:highlight>
                <a:srgbClr val="F8F9FA"/>
              </a:highlight>
            </a:endParaRPr>
          </a:p>
        </p:txBody>
      </p:sp>
      <p:pic>
        <p:nvPicPr>
          <p:cNvPr id="256" name="Google Shape;256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250" y="2179184"/>
            <a:ext cx="12162749" cy="39168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 amt="75000"/>
          </a:blip>
          <a:stretch>
            <a:fillRect/>
          </a:stretch>
        </a:blipFill>
        <a:effectLst/>
      </p:bgPr>
    </p:bg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Google Shape;261;p34"/>
          <p:cNvPicPr preferRelativeResize="0"/>
          <p:nvPr/>
        </p:nvPicPr>
        <p:blipFill>
          <a:blip r:embed="rId4">
            <a:alphaModFix amt="66000"/>
          </a:blip>
          <a:stretch>
            <a:fillRect/>
          </a:stretch>
        </p:blipFill>
        <p:spPr>
          <a:xfrm>
            <a:off x="4552300" y="3818675"/>
            <a:ext cx="7681976" cy="184735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  <a:reflection endPos="30000" dist="38100" dir="5400000" fadeDir="5400012" sy="-100000" algn="bl" rotWithShape="0"/>
          </a:effectLst>
        </p:spPr>
      </p:pic>
      <p:pic>
        <p:nvPicPr>
          <p:cNvPr id="262" name="Google Shape;262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400" y="3103825"/>
            <a:ext cx="4440349" cy="3743150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34"/>
          <p:cNvSpPr txBox="1"/>
          <p:nvPr/>
        </p:nvSpPr>
        <p:spPr>
          <a:xfrm>
            <a:off x="120850" y="157462"/>
            <a:ext cx="9906000" cy="6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2027"/>
              </a:buClr>
              <a:buSzPts val="3400"/>
              <a:buFont typeface="Golos Text SemiBold"/>
              <a:buNone/>
            </a:pPr>
            <a:r>
              <a:rPr lang="ru-RU" sz="3400" b="1">
                <a:solidFill>
                  <a:srgbClr val="0B2027"/>
                </a:solidFill>
                <a:latin typeface="Golos Text SemiBold"/>
                <a:ea typeface="Golos Text SemiBold"/>
                <a:cs typeface="Golos Text SemiBold"/>
                <a:sym typeface="Golos Text SemiBold"/>
              </a:rPr>
              <a:t>Dask. </a:t>
            </a:r>
            <a:r>
              <a:rPr lang="ru-RU" sz="3400" b="1">
                <a:solidFill>
                  <a:srgbClr val="00D29D"/>
                </a:solidFill>
                <a:latin typeface="Golos Text SemiBold"/>
                <a:ea typeface="Golos Text SemiBold"/>
                <a:cs typeface="Golos Text SemiBold"/>
                <a:sym typeface="Golos Text SemiBold"/>
              </a:rPr>
              <a:t>Архитектура.</a:t>
            </a:r>
            <a:r>
              <a:rPr lang="ru-RU" sz="3400" b="1">
                <a:solidFill>
                  <a:srgbClr val="0B2027"/>
                </a:solidFill>
                <a:latin typeface="Golos Text SemiBold"/>
                <a:ea typeface="Golos Text SemiBold"/>
                <a:cs typeface="Golos Text SemiBold"/>
                <a:sym typeface="Golos Text SemiBold"/>
              </a:rPr>
              <a:t>Scheduler </a:t>
            </a:r>
            <a:endParaRPr sz="3400" b="1" i="0" u="none" strike="noStrike" cap="none">
              <a:solidFill>
                <a:srgbClr val="00D29D"/>
              </a:solidFill>
              <a:latin typeface="Golos Text SemiBold"/>
              <a:ea typeface="Golos Text SemiBold"/>
              <a:cs typeface="Golos Text SemiBold"/>
              <a:sym typeface="Golos Text SemiBold"/>
            </a:endParaRPr>
          </a:p>
        </p:txBody>
      </p:sp>
      <p:pic>
        <p:nvPicPr>
          <p:cNvPr id="264" name="Google Shape;264;p34" descr=" 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1790211" y="3396549"/>
            <a:ext cx="259988" cy="130307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5" name="Google Shape;265;p34"/>
          <p:cNvGrpSpPr/>
          <p:nvPr/>
        </p:nvGrpSpPr>
        <p:grpSpPr>
          <a:xfrm>
            <a:off x="136007" y="1419489"/>
            <a:ext cx="2143639" cy="1616110"/>
            <a:chOff x="1390556" y="2663581"/>
            <a:chExt cx="2843400" cy="3486000"/>
          </a:xfrm>
        </p:grpSpPr>
        <p:sp>
          <p:nvSpPr>
            <p:cNvPr id="266" name="Google Shape;266;p34"/>
            <p:cNvSpPr/>
            <p:nvPr/>
          </p:nvSpPr>
          <p:spPr>
            <a:xfrm>
              <a:off x="1390556" y="2663581"/>
              <a:ext cx="2843400" cy="3486000"/>
            </a:xfrm>
            <a:prstGeom prst="roundRect">
              <a:avLst>
                <a:gd name="adj" fmla="val 6687"/>
              </a:avLst>
            </a:prstGeom>
            <a:solidFill>
              <a:srgbClr val="F1F4F8"/>
            </a:solidFill>
            <a:ln>
              <a:noFill/>
            </a:ln>
            <a:effectLst>
              <a:outerShdw blurRad="76200" dist="76200" dir="8100000" algn="tr" rotWithShape="0">
                <a:schemeClr val="dk2">
                  <a:alpha val="4941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" name="Google Shape;267;p34"/>
            <p:cNvSpPr/>
            <p:nvPr/>
          </p:nvSpPr>
          <p:spPr>
            <a:xfrm>
              <a:off x="1390556" y="2663581"/>
              <a:ext cx="2843400" cy="3486000"/>
            </a:xfrm>
            <a:prstGeom prst="roundRect">
              <a:avLst>
                <a:gd name="adj" fmla="val 6687"/>
              </a:avLst>
            </a:prstGeom>
            <a:solidFill>
              <a:srgbClr val="F1F4F8"/>
            </a:solidFill>
            <a:ln>
              <a:noFill/>
            </a:ln>
            <a:effectLst>
              <a:outerShdw blurRad="76200" dist="76200" dir="18900000" algn="bl" rotWithShape="0">
                <a:schemeClr val="l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" name="Google Shape;268;p34"/>
            <p:cNvSpPr/>
            <p:nvPr/>
          </p:nvSpPr>
          <p:spPr>
            <a:xfrm>
              <a:off x="1390556" y="2663581"/>
              <a:ext cx="2843400" cy="3486000"/>
            </a:xfrm>
            <a:prstGeom prst="roundRect">
              <a:avLst>
                <a:gd name="adj" fmla="val 6687"/>
              </a:avLst>
            </a:prstGeom>
            <a:solidFill>
              <a:schemeClr val="lt1"/>
            </a:solidFill>
            <a:ln>
              <a:noFill/>
            </a:ln>
            <a:effectLst>
              <a:outerShdw blurRad="12700" dist="12700" dir="18900000" algn="bl" rotWithShape="0">
                <a:schemeClr val="dk2">
                  <a:alpha val="2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" name="Google Shape;269;p34"/>
            <p:cNvSpPr/>
            <p:nvPr/>
          </p:nvSpPr>
          <p:spPr>
            <a:xfrm>
              <a:off x="1390556" y="2663581"/>
              <a:ext cx="2843400" cy="3486000"/>
            </a:xfrm>
            <a:prstGeom prst="roundRect">
              <a:avLst>
                <a:gd name="adj" fmla="val 6687"/>
              </a:avLst>
            </a:prstGeom>
            <a:solidFill>
              <a:srgbClr val="F1F4F8"/>
            </a:solidFill>
            <a:ln w="9525" cap="flat" cmpd="sng">
              <a:solidFill>
                <a:schemeClr val="lt2">
                  <a:alpha val="4941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82875" tIns="822950" rIns="182875" bIns="45700" anchor="t" anchorCtr="0">
              <a:noAutofit/>
            </a:bodyPr>
            <a:lstStyle/>
            <a:p>
              <a:pPr marL="0" marR="0" lvl="0" indent="0" algn="ctr" rtl="0">
                <a:lnSpc>
                  <a:spcPct val="110000"/>
                </a:lnSpc>
                <a:spcBef>
                  <a:spcPts val="120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ru-RU" sz="1700" b="1">
                  <a:solidFill>
                    <a:srgbClr val="0B2027"/>
                  </a:solidFill>
                  <a:latin typeface="Golos Text"/>
                  <a:ea typeface="Golos Text"/>
                  <a:cs typeface="Golos Text"/>
                  <a:sym typeface="Golos Text"/>
                </a:rPr>
                <a:t>Single-machine scheduler</a:t>
              </a:r>
              <a:endParaRPr sz="1500" b="1" i="0" u="none" strike="noStrike" cap="none">
                <a:solidFill>
                  <a:srgbClr val="0B2027"/>
                </a:solidFill>
                <a:latin typeface="Golos Text"/>
                <a:ea typeface="Golos Text"/>
                <a:cs typeface="Golos Text"/>
                <a:sym typeface="Golos Text"/>
              </a:endParaRPr>
            </a:p>
          </p:txBody>
        </p:sp>
      </p:grpSp>
      <p:grpSp>
        <p:nvGrpSpPr>
          <p:cNvPr id="270" name="Google Shape;270;p34"/>
          <p:cNvGrpSpPr/>
          <p:nvPr/>
        </p:nvGrpSpPr>
        <p:grpSpPr>
          <a:xfrm>
            <a:off x="6916969" y="2345762"/>
            <a:ext cx="4511338" cy="1454708"/>
            <a:chOff x="1390556" y="2663581"/>
            <a:chExt cx="2843400" cy="3486000"/>
          </a:xfrm>
        </p:grpSpPr>
        <p:sp>
          <p:nvSpPr>
            <p:cNvPr id="271" name="Google Shape;271;p34"/>
            <p:cNvSpPr/>
            <p:nvPr/>
          </p:nvSpPr>
          <p:spPr>
            <a:xfrm>
              <a:off x="1390556" y="2663581"/>
              <a:ext cx="2843400" cy="3486000"/>
            </a:xfrm>
            <a:prstGeom prst="roundRect">
              <a:avLst>
                <a:gd name="adj" fmla="val 6687"/>
              </a:avLst>
            </a:prstGeom>
            <a:solidFill>
              <a:srgbClr val="F1F4F8"/>
            </a:solidFill>
            <a:ln>
              <a:noFill/>
            </a:ln>
            <a:effectLst>
              <a:outerShdw blurRad="76200" dist="76200" dir="8100000" algn="tr" rotWithShape="0">
                <a:schemeClr val="dk2">
                  <a:alpha val="4941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" name="Google Shape;272;p34"/>
            <p:cNvSpPr/>
            <p:nvPr/>
          </p:nvSpPr>
          <p:spPr>
            <a:xfrm>
              <a:off x="1390556" y="2663581"/>
              <a:ext cx="2843400" cy="3486000"/>
            </a:xfrm>
            <a:prstGeom prst="roundRect">
              <a:avLst>
                <a:gd name="adj" fmla="val 6687"/>
              </a:avLst>
            </a:prstGeom>
            <a:solidFill>
              <a:srgbClr val="F1F4F8"/>
            </a:solidFill>
            <a:ln>
              <a:noFill/>
            </a:ln>
            <a:effectLst>
              <a:outerShdw blurRad="76200" dist="76200" dir="18900000" algn="bl" rotWithShape="0">
                <a:schemeClr val="l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" name="Google Shape;273;p34"/>
            <p:cNvSpPr/>
            <p:nvPr/>
          </p:nvSpPr>
          <p:spPr>
            <a:xfrm>
              <a:off x="1390556" y="2663581"/>
              <a:ext cx="2843400" cy="3486000"/>
            </a:xfrm>
            <a:prstGeom prst="roundRect">
              <a:avLst>
                <a:gd name="adj" fmla="val 6687"/>
              </a:avLst>
            </a:prstGeom>
            <a:solidFill>
              <a:schemeClr val="lt1"/>
            </a:solidFill>
            <a:ln>
              <a:noFill/>
            </a:ln>
            <a:effectLst>
              <a:outerShdw blurRad="12700" dist="12700" dir="18900000" algn="bl" rotWithShape="0">
                <a:schemeClr val="dk2">
                  <a:alpha val="2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" name="Google Shape;274;p34"/>
            <p:cNvSpPr/>
            <p:nvPr/>
          </p:nvSpPr>
          <p:spPr>
            <a:xfrm>
              <a:off x="1390556" y="2663581"/>
              <a:ext cx="2843400" cy="3486000"/>
            </a:xfrm>
            <a:prstGeom prst="roundRect">
              <a:avLst>
                <a:gd name="adj" fmla="val 6687"/>
              </a:avLst>
            </a:prstGeom>
            <a:solidFill>
              <a:srgbClr val="F1F4F8"/>
            </a:solidFill>
            <a:ln w="9525" cap="flat" cmpd="sng">
              <a:solidFill>
                <a:schemeClr val="lt2">
                  <a:alpha val="4941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82875" tIns="822950" rIns="182875" bIns="45700" anchor="t" anchorCtr="0">
              <a:noAutofit/>
            </a:bodyPr>
            <a:lstStyle/>
            <a:p>
              <a:pPr marL="0" marR="0" lvl="0" indent="0" algn="ctr" rtl="0">
                <a:lnSpc>
                  <a:spcPct val="110000"/>
                </a:lnSpc>
                <a:spcBef>
                  <a:spcPts val="120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endParaRPr sz="1000" b="0" i="0" u="none" strike="noStrike" cap="none">
                <a:solidFill>
                  <a:srgbClr val="0B2027"/>
                </a:solidFill>
                <a:latin typeface="Golos Text"/>
                <a:ea typeface="Golos Text"/>
                <a:cs typeface="Golos Text"/>
                <a:sym typeface="Golos Text"/>
              </a:endParaRPr>
            </a:p>
          </p:txBody>
        </p:sp>
      </p:grpSp>
      <p:grpSp>
        <p:nvGrpSpPr>
          <p:cNvPr id="275" name="Google Shape;275;p34"/>
          <p:cNvGrpSpPr/>
          <p:nvPr/>
        </p:nvGrpSpPr>
        <p:grpSpPr>
          <a:xfrm>
            <a:off x="6107372" y="2154420"/>
            <a:ext cx="267625" cy="267625"/>
            <a:chOff x="1768909" y="602785"/>
            <a:chExt cx="1677900" cy="1677900"/>
          </a:xfrm>
        </p:grpSpPr>
        <p:sp>
          <p:nvSpPr>
            <p:cNvPr id="276" name="Google Shape;276;p34"/>
            <p:cNvSpPr/>
            <p:nvPr/>
          </p:nvSpPr>
          <p:spPr>
            <a:xfrm>
              <a:off x="1768909" y="602785"/>
              <a:ext cx="1677900" cy="1677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" name="Google Shape;277;p34"/>
            <p:cNvSpPr/>
            <p:nvPr/>
          </p:nvSpPr>
          <p:spPr>
            <a:xfrm>
              <a:off x="1768909" y="602785"/>
              <a:ext cx="1677900" cy="1677900"/>
            </a:xfrm>
            <a:prstGeom prst="ellipse">
              <a:avLst/>
            </a:prstGeom>
            <a:solidFill>
              <a:schemeClr val="lt1">
                <a:alpha val="89410"/>
              </a:schemeClr>
            </a:solidFill>
            <a:ln w="9525" cap="flat" cmpd="sng">
              <a:solidFill>
                <a:schemeClr val="lt2">
                  <a:alpha val="4941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45700" rIns="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ru-RU" sz="1000" b="0" i="0" u="none" strike="noStrike" cap="none">
                  <a:solidFill>
                    <a:srgbClr val="0B2027"/>
                  </a:solidFill>
                  <a:latin typeface="Golos Text"/>
                  <a:ea typeface="Golos Text"/>
                  <a:cs typeface="Golos Text"/>
                  <a:sym typeface="Golos Text"/>
                </a:rPr>
                <a:t>03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8" name="Google Shape;278;p34"/>
          <p:cNvGrpSpPr/>
          <p:nvPr/>
        </p:nvGrpSpPr>
        <p:grpSpPr>
          <a:xfrm>
            <a:off x="919894" y="1494585"/>
            <a:ext cx="588104" cy="588104"/>
            <a:chOff x="1768909" y="602785"/>
            <a:chExt cx="1677900" cy="1677900"/>
          </a:xfrm>
        </p:grpSpPr>
        <p:sp>
          <p:nvSpPr>
            <p:cNvPr id="279" name="Google Shape;279;p34"/>
            <p:cNvSpPr/>
            <p:nvPr/>
          </p:nvSpPr>
          <p:spPr>
            <a:xfrm>
              <a:off x="1768909" y="602785"/>
              <a:ext cx="1677900" cy="1677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" name="Google Shape;280;p34"/>
            <p:cNvSpPr/>
            <p:nvPr/>
          </p:nvSpPr>
          <p:spPr>
            <a:xfrm>
              <a:off x="1768909" y="602785"/>
              <a:ext cx="1677900" cy="1677900"/>
            </a:xfrm>
            <a:prstGeom prst="ellipse">
              <a:avLst/>
            </a:prstGeom>
            <a:solidFill>
              <a:schemeClr val="lt1">
                <a:alpha val="89410"/>
              </a:schemeClr>
            </a:solidFill>
            <a:ln w="9525" cap="flat" cmpd="sng">
              <a:solidFill>
                <a:schemeClr val="lt2">
                  <a:alpha val="4941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81" name="Google Shape;281;p34"/>
          <p:cNvSpPr/>
          <p:nvPr/>
        </p:nvSpPr>
        <p:spPr>
          <a:xfrm>
            <a:off x="9764721" y="732124"/>
            <a:ext cx="267600" cy="267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82" name="Google Shape;282;p34"/>
          <p:cNvGrpSpPr/>
          <p:nvPr/>
        </p:nvGrpSpPr>
        <p:grpSpPr>
          <a:xfrm rot="-2540721">
            <a:off x="2260323" y="963448"/>
            <a:ext cx="916892" cy="848108"/>
            <a:chOff x="3413481" y="2144061"/>
            <a:chExt cx="719246" cy="719246"/>
          </a:xfrm>
        </p:grpSpPr>
        <p:grpSp>
          <p:nvGrpSpPr>
            <p:cNvPr id="283" name="Google Shape;283;p34"/>
            <p:cNvGrpSpPr/>
            <p:nvPr/>
          </p:nvGrpSpPr>
          <p:grpSpPr>
            <a:xfrm>
              <a:off x="3413481" y="2144061"/>
              <a:ext cx="719246" cy="719246"/>
              <a:chOff x="3619812" y="2117315"/>
              <a:chExt cx="719246" cy="719246"/>
            </a:xfrm>
          </p:grpSpPr>
          <p:sp>
            <p:nvSpPr>
              <p:cNvPr id="284" name="Google Shape;284;p34"/>
              <p:cNvSpPr/>
              <p:nvPr/>
            </p:nvSpPr>
            <p:spPr>
              <a:xfrm>
                <a:off x="3619812" y="2117315"/>
                <a:ext cx="719246" cy="719246"/>
              </a:xfrm>
              <a:custGeom>
                <a:avLst/>
                <a:gdLst/>
                <a:ahLst/>
                <a:cxnLst/>
                <a:rect l="l" t="t" r="r" b="b"/>
                <a:pathLst>
                  <a:path w="245" h="245" extrusionOk="0">
                    <a:moveTo>
                      <a:pt x="229" y="245"/>
                    </a:moveTo>
                    <a:cubicBezTo>
                      <a:pt x="221" y="245"/>
                      <a:pt x="213" y="238"/>
                      <a:pt x="213" y="229"/>
                    </a:cubicBezTo>
                    <a:cubicBezTo>
                      <a:pt x="213" y="120"/>
                      <a:pt x="125" y="32"/>
                      <a:pt x="16" y="32"/>
                    </a:cubicBezTo>
                    <a:cubicBezTo>
                      <a:pt x="7" y="32"/>
                      <a:pt x="0" y="25"/>
                      <a:pt x="0" y="16"/>
                    </a:cubicBezTo>
                    <a:cubicBezTo>
                      <a:pt x="0" y="7"/>
                      <a:pt x="7" y="0"/>
                      <a:pt x="16" y="0"/>
                    </a:cubicBezTo>
                    <a:cubicBezTo>
                      <a:pt x="143" y="0"/>
                      <a:pt x="245" y="103"/>
                      <a:pt x="245" y="229"/>
                    </a:cubicBezTo>
                    <a:cubicBezTo>
                      <a:pt x="245" y="238"/>
                      <a:pt x="238" y="245"/>
                      <a:pt x="229" y="245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5" name="Google Shape;285;p34"/>
              <p:cNvSpPr/>
              <p:nvPr/>
            </p:nvSpPr>
            <p:spPr>
              <a:xfrm>
                <a:off x="3619812" y="2117315"/>
                <a:ext cx="719246" cy="719246"/>
              </a:xfrm>
              <a:custGeom>
                <a:avLst/>
                <a:gdLst/>
                <a:ahLst/>
                <a:cxnLst/>
                <a:rect l="l" t="t" r="r" b="b"/>
                <a:pathLst>
                  <a:path w="245" h="245" extrusionOk="0">
                    <a:moveTo>
                      <a:pt x="229" y="245"/>
                    </a:moveTo>
                    <a:cubicBezTo>
                      <a:pt x="221" y="245"/>
                      <a:pt x="213" y="238"/>
                      <a:pt x="213" y="229"/>
                    </a:cubicBezTo>
                    <a:cubicBezTo>
                      <a:pt x="213" y="120"/>
                      <a:pt x="125" y="32"/>
                      <a:pt x="16" y="32"/>
                    </a:cubicBezTo>
                    <a:cubicBezTo>
                      <a:pt x="7" y="32"/>
                      <a:pt x="0" y="25"/>
                      <a:pt x="0" y="16"/>
                    </a:cubicBezTo>
                    <a:cubicBezTo>
                      <a:pt x="0" y="7"/>
                      <a:pt x="7" y="0"/>
                      <a:pt x="16" y="0"/>
                    </a:cubicBezTo>
                    <a:cubicBezTo>
                      <a:pt x="143" y="0"/>
                      <a:pt x="245" y="103"/>
                      <a:pt x="245" y="229"/>
                    </a:cubicBezTo>
                    <a:cubicBezTo>
                      <a:pt x="245" y="238"/>
                      <a:pt x="238" y="245"/>
                      <a:pt x="229" y="245"/>
                    </a:cubicBezTo>
                    <a:close/>
                  </a:path>
                </a:pathLst>
              </a:custGeom>
              <a:solidFill>
                <a:schemeClr val="lt1">
                  <a:alpha val="89410"/>
                </a:schemeClr>
              </a:solidFill>
              <a:ln w="9525" cap="flat" cmpd="sng">
                <a:solidFill>
                  <a:schemeClr val="lt2">
                    <a:alpha val="49410"/>
                  </a:scheme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36575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6" name="Google Shape;286;p34"/>
            <p:cNvGrpSpPr/>
            <p:nvPr/>
          </p:nvGrpSpPr>
          <p:grpSpPr>
            <a:xfrm>
              <a:off x="3825130" y="2306435"/>
              <a:ext cx="295180" cy="544443"/>
              <a:chOff x="5432491" y="1911829"/>
              <a:chExt cx="357188" cy="658813"/>
            </a:xfrm>
          </p:grpSpPr>
          <p:sp>
            <p:nvSpPr>
              <p:cNvPr id="287" name="Google Shape;287;p34"/>
              <p:cNvSpPr/>
              <p:nvPr/>
            </p:nvSpPr>
            <p:spPr>
              <a:xfrm>
                <a:off x="5432491" y="1911829"/>
                <a:ext cx="357188" cy="658813"/>
              </a:xfrm>
              <a:custGeom>
                <a:avLst/>
                <a:gdLst/>
                <a:ahLst/>
                <a:cxnLst/>
                <a:rect l="l" t="t" r="r" b="b"/>
                <a:pathLst>
                  <a:path w="94" h="172" extrusionOk="0">
                    <a:moveTo>
                      <a:pt x="85" y="172"/>
                    </a:moveTo>
                    <a:cubicBezTo>
                      <a:pt x="80" y="172"/>
                      <a:pt x="76" y="168"/>
                      <a:pt x="76" y="163"/>
                    </a:cubicBezTo>
                    <a:cubicBezTo>
                      <a:pt x="76" y="106"/>
                      <a:pt x="50" y="53"/>
                      <a:pt x="5" y="17"/>
                    </a:cubicBezTo>
                    <a:cubicBezTo>
                      <a:pt x="1" y="14"/>
                      <a:pt x="0" y="9"/>
                      <a:pt x="3" y="5"/>
                    </a:cubicBezTo>
                    <a:cubicBezTo>
                      <a:pt x="6" y="1"/>
                      <a:pt x="12" y="0"/>
                      <a:pt x="16" y="3"/>
                    </a:cubicBezTo>
                    <a:cubicBezTo>
                      <a:pt x="65" y="42"/>
                      <a:pt x="94" y="100"/>
                      <a:pt x="94" y="163"/>
                    </a:cubicBezTo>
                    <a:cubicBezTo>
                      <a:pt x="94" y="168"/>
                      <a:pt x="90" y="172"/>
                      <a:pt x="85" y="17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25400" dist="25400" dir="8100000" algn="tr" rotWithShape="0">
                  <a:schemeClr val="dk2"/>
                </a:outerShdw>
              </a:effectLst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8" name="Google Shape;288;p34"/>
              <p:cNvSpPr/>
              <p:nvPr/>
            </p:nvSpPr>
            <p:spPr>
              <a:xfrm>
                <a:off x="5432491" y="1911829"/>
                <a:ext cx="357188" cy="658813"/>
              </a:xfrm>
              <a:custGeom>
                <a:avLst/>
                <a:gdLst/>
                <a:ahLst/>
                <a:cxnLst/>
                <a:rect l="l" t="t" r="r" b="b"/>
                <a:pathLst>
                  <a:path w="94" h="172" extrusionOk="0">
                    <a:moveTo>
                      <a:pt x="85" y="172"/>
                    </a:moveTo>
                    <a:cubicBezTo>
                      <a:pt x="80" y="172"/>
                      <a:pt x="76" y="168"/>
                      <a:pt x="76" y="163"/>
                    </a:cubicBezTo>
                    <a:cubicBezTo>
                      <a:pt x="76" y="106"/>
                      <a:pt x="50" y="53"/>
                      <a:pt x="5" y="17"/>
                    </a:cubicBezTo>
                    <a:cubicBezTo>
                      <a:pt x="1" y="14"/>
                      <a:pt x="0" y="9"/>
                      <a:pt x="3" y="5"/>
                    </a:cubicBezTo>
                    <a:cubicBezTo>
                      <a:pt x="6" y="1"/>
                      <a:pt x="12" y="0"/>
                      <a:pt x="16" y="3"/>
                    </a:cubicBezTo>
                    <a:cubicBezTo>
                      <a:pt x="65" y="42"/>
                      <a:pt x="94" y="100"/>
                      <a:pt x="94" y="163"/>
                    </a:cubicBezTo>
                    <a:cubicBezTo>
                      <a:pt x="94" y="168"/>
                      <a:pt x="90" y="172"/>
                      <a:pt x="85" y="17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0800" dist="38100" dir="18900000" algn="bl" rotWithShape="0">
                  <a:schemeClr val="lt2">
                    <a:alpha val="49410"/>
                  </a:schemeClr>
                </a:outerShdw>
              </a:effectLst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9" name="Google Shape;289;p34"/>
              <p:cNvSpPr/>
              <p:nvPr/>
            </p:nvSpPr>
            <p:spPr>
              <a:xfrm>
                <a:off x="5432491" y="1911829"/>
                <a:ext cx="357188" cy="658813"/>
              </a:xfrm>
              <a:custGeom>
                <a:avLst/>
                <a:gdLst/>
                <a:ahLst/>
                <a:cxnLst/>
                <a:rect l="l" t="t" r="r" b="b"/>
                <a:pathLst>
                  <a:path w="94" h="172" extrusionOk="0">
                    <a:moveTo>
                      <a:pt x="85" y="172"/>
                    </a:moveTo>
                    <a:cubicBezTo>
                      <a:pt x="80" y="172"/>
                      <a:pt x="76" y="168"/>
                      <a:pt x="76" y="163"/>
                    </a:cubicBezTo>
                    <a:cubicBezTo>
                      <a:pt x="76" y="106"/>
                      <a:pt x="50" y="53"/>
                      <a:pt x="5" y="17"/>
                    </a:cubicBezTo>
                    <a:cubicBezTo>
                      <a:pt x="1" y="14"/>
                      <a:pt x="0" y="9"/>
                      <a:pt x="3" y="5"/>
                    </a:cubicBezTo>
                    <a:cubicBezTo>
                      <a:pt x="6" y="1"/>
                      <a:pt x="12" y="0"/>
                      <a:pt x="16" y="3"/>
                    </a:cubicBezTo>
                    <a:cubicBezTo>
                      <a:pt x="65" y="42"/>
                      <a:pt x="94" y="100"/>
                      <a:pt x="94" y="163"/>
                    </a:cubicBezTo>
                    <a:cubicBezTo>
                      <a:pt x="94" y="168"/>
                      <a:pt x="90" y="172"/>
                      <a:pt x="85" y="172"/>
                    </a:cubicBezTo>
                    <a:close/>
                  </a:path>
                </a:pathLst>
              </a:custGeom>
              <a:solidFill>
                <a:srgbClr val="BFBFB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0" name="Google Shape;290;p34"/>
              <p:cNvSpPr/>
              <p:nvPr/>
            </p:nvSpPr>
            <p:spPr>
              <a:xfrm>
                <a:off x="5432491" y="1911829"/>
                <a:ext cx="357188" cy="658813"/>
              </a:xfrm>
              <a:custGeom>
                <a:avLst/>
                <a:gdLst/>
                <a:ahLst/>
                <a:cxnLst/>
                <a:rect l="l" t="t" r="r" b="b"/>
                <a:pathLst>
                  <a:path w="94" h="172" extrusionOk="0">
                    <a:moveTo>
                      <a:pt x="85" y="172"/>
                    </a:moveTo>
                    <a:cubicBezTo>
                      <a:pt x="80" y="172"/>
                      <a:pt x="76" y="168"/>
                      <a:pt x="76" y="163"/>
                    </a:cubicBezTo>
                    <a:cubicBezTo>
                      <a:pt x="76" y="106"/>
                      <a:pt x="50" y="53"/>
                      <a:pt x="5" y="17"/>
                    </a:cubicBezTo>
                    <a:cubicBezTo>
                      <a:pt x="1" y="14"/>
                      <a:pt x="0" y="9"/>
                      <a:pt x="3" y="5"/>
                    </a:cubicBezTo>
                    <a:cubicBezTo>
                      <a:pt x="6" y="1"/>
                      <a:pt x="12" y="0"/>
                      <a:pt x="16" y="3"/>
                    </a:cubicBezTo>
                    <a:cubicBezTo>
                      <a:pt x="65" y="42"/>
                      <a:pt x="94" y="100"/>
                      <a:pt x="94" y="163"/>
                    </a:cubicBezTo>
                    <a:cubicBezTo>
                      <a:pt x="94" y="168"/>
                      <a:pt x="90" y="172"/>
                      <a:pt x="85" y="172"/>
                    </a:cubicBezTo>
                    <a:close/>
                  </a:path>
                </a:pathLst>
              </a:custGeom>
              <a:solidFill>
                <a:srgbClr val="00D29D">
                  <a:alpha val="745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91" name="Google Shape;291;p34"/>
          <p:cNvGrpSpPr/>
          <p:nvPr/>
        </p:nvGrpSpPr>
        <p:grpSpPr>
          <a:xfrm>
            <a:off x="8722596" y="1479419"/>
            <a:ext cx="766932" cy="848123"/>
            <a:chOff x="8100128" y="2981577"/>
            <a:chExt cx="719246" cy="848123"/>
          </a:xfrm>
        </p:grpSpPr>
        <p:grpSp>
          <p:nvGrpSpPr>
            <p:cNvPr id="292" name="Google Shape;292;p34"/>
            <p:cNvGrpSpPr/>
            <p:nvPr/>
          </p:nvGrpSpPr>
          <p:grpSpPr>
            <a:xfrm flipH="1">
              <a:off x="8100128" y="3110455"/>
              <a:ext cx="719246" cy="719246"/>
              <a:chOff x="3619812" y="2117315"/>
              <a:chExt cx="719246" cy="719246"/>
            </a:xfrm>
          </p:grpSpPr>
          <p:sp>
            <p:nvSpPr>
              <p:cNvPr id="293" name="Google Shape;293;p34"/>
              <p:cNvSpPr/>
              <p:nvPr/>
            </p:nvSpPr>
            <p:spPr>
              <a:xfrm>
                <a:off x="3619812" y="2117315"/>
                <a:ext cx="719246" cy="719246"/>
              </a:xfrm>
              <a:custGeom>
                <a:avLst/>
                <a:gdLst/>
                <a:ahLst/>
                <a:cxnLst/>
                <a:rect l="l" t="t" r="r" b="b"/>
                <a:pathLst>
                  <a:path w="245" h="245" extrusionOk="0">
                    <a:moveTo>
                      <a:pt x="229" y="245"/>
                    </a:moveTo>
                    <a:cubicBezTo>
                      <a:pt x="221" y="245"/>
                      <a:pt x="213" y="238"/>
                      <a:pt x="213" y="229"/>
                    </a:cubicBezTo>
                    <a:cubicBezTo>
                      <a:pt x="213" y="120"/>
                      <a:pt x="125" y="32"/>
                      <a:pt x="16" y="32"/>
                    </a:cubicBezTo>
                    <a:cubicBezTo>
                      <a:pt x="7" y="32"/>
                      <a:pt x="0" y="25"/>
                      <a:pt x="0" y="16"/>
                    </a:cubicBezTo>
                    <a:cubicBezTo>
                      <a:pt x="0" y="7"/>
                      <a:pt x="7" y="0"/>
                      <a:pt x="16" y="0"/>
                    </a:cubicBezTo>
                    <a:cubicBezTo>
                      <a:pt x="143" y="0"/>
                      <a:pt x="245" y="103"/>
                      <a:pt x="245" y="229"/>
                    </a:cubicBezTo>
                    <a:cubicBezTo>
                      <a:pt x="245" y="238"/>
                      <a:pt x="238" y="245"/>
                      <a:pt x="229" y="245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4" name="Google Shape;294;p34"/>
              <p:cNvSpPr/>
              <p:nvPr/>
            </p:nvSpPr>
            <p:spPr>
              <a:xfrm>
                <a:off x="3619812" y="2117315"/>
                <a:ext cx="719246" cy="719246"/>
              </a:xfrm>
              <a:custGeom>
                <a:avLst/>
                <a:gdLst/>
                <a:ahLst/>
                <a:cxnLst/>
                <a:rect l="l" t="t" r="r" b="b"/>
                <a:pathLst>
                  <a:path w="245" h="245" extrusionOk="0">
                    <a:moveTo>
                      <a:pt x="229" y="245"/>
                    </a:moveTo>
                    <a:cubicBezTo>
                      <a:pt x="221" y="245"/>
                      <a:pt x="213" y="238"/>
                      <a:pt x="213" y="229"/>
                    </a:cubicBezTo>
                    <a:cubicBezTo>
                      <a:pt x="213" y="120"/>
                      <a:pt x="125" y="32"/>
                      <a:pt x="16" y="32"/>
                    </a:cubicBezTo>
                    <a:cubicBezTo>
                      <a:pt x="7" y="32"/>
                      <a:pt x="0" y="25"/>
                      <a:pt x="0" y="16"/>
                    </a:cubicBezTo>
                    <a:cubicBezTo>
                      <a:pt x="0" y="7"/>
                      <a:pt x="7" y="0"/>
                      <a:pt x="16" y="0"/>
                    </a:cubicBezTo>
                    <a:cubicBezTo>
                      <a:pt x="143" y="0"/>
                      <a:pt x="245" y="103"/>
                      <a:pt x="245" y="229"/>
                    </a:cubicBezTo>
                    <a:cubicBezTo>
                      <a:pt x="245" y="238"/>
                      <a:pt x="238" y="245"/>
                      <a:pt x="229" y="245"/>
                    </a:cubicBezTo>
                    <a:close/>
                  </a:path>
                </a:pathLst>
              </a:custGeom>
              <a:solidFill>
                <a:schemeClr val="lt1">
                  <a:alpha val="89410"/>
                </a:schemeClr>
              </a:solidFill>
              <a:ln w="9525" cap="flat" cmpd="sng">
                <a:solidFill>
                  <a:schemeClr val="lt2">
                    <a:alpha val="49410"/>
                  </a:scheme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36575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5" name="Google Shape;295;p34"/>
            <p:cNvGrpSpPr/>
            <p:nvPr/>
          </p:nvGrpSpPr>
          <p:grpSpPr>
            <a:xfrm rot="2156535" flipH="1">
              <a:off x="8375053" y="3016382"/>
              <a:ext cx="295197" cy="544475"/>
              <a:chOff x="5432491" y="1911829"/>
              <a:chExt cx="357188" cy="658813"/>
            </a:xfrm>
          </p:grpSpPr>
          <p:sp>
            <p:nvSpPr>
              <p:cNvPr id="296" name="Google Shape;296;p34"/>
              <p:cNvSpPr/>
              <p:nvPr/>
            </p:nvSpPr>
            <p:spPr>
              <a:xfrm>
                <a:off x="5432491" y="1911829"/>
                <a:ext cx="357188" cy="658813"/>
              </a:xfrm>
              <a:custGeom>
                <a:avLst/>
                <a:gdLst/>
                <a:ahLst/>
                <a:cxnLst/>
                <a:rect l="l" t="t" r="r" b="b"/>
                <a:pathLst>
                  <a:path w="94" h="172" extrusionOk="0">
                    <a:moveTo>
                      <a:pt x="85" y="172"/>
                    </a:moveTo>
                    <a:cubicBezTo>
                      <a:pt x="80" y="172"/>
                      <a:pt x="76" y="168"/>
                      <a:pt x="76" y="163"/>
                    </a:cubicBezTo>
                    <a:cubicBezTo>
                      <a:pt x="76" y="106"/>
                      <a:pt x="50" y="53"/>
                      <a:pt x="5" y="17"/>
                    </a:cubicBezTo>
                    <a:cubicBezTo>
                      <a:pt x="1" y="14"/>
                      <a:pt x="0" y="9"/>
                      <a:pt x="3" y="5"/>
                    </a:cubicBezTo>
                    <a:cubicBezTo>
                      <a:pt x="6" y="1"/>
                      <a:pt x="12" y="0"/>
                      <a:pt x="16" y="3"/>
                    </a:cubicBezTo>
                    <a:cubicBezTo>
                      <a:pt x="65" y="42"/>
                      <a:pt x="94" y="100"/>
                      <a:pt x="94" y="163"/>
                    </a:cubicBezTo>
                    <a:cubicBezTo>
                      <a:pt x="94" y="168"/>
                      <a:pt x="90" y="172"/>
                      <a:pt x="85" y="17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25400" dist="25400" dir="8100000" algn="tr" rotWithShape="0">
                  <a:schemeClr val="dk2"/>
                </a:outerShdw>
              </a:effectLst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7" name="Google Shape;297;p34"/>
              <p:cNvSpPr/>
              <p:nvPr/>
            </p:nvSpPr>
            <p:spPr>
              <a:xfrm>
                <a:off x="5432491" y="1911829"/>
                <a:ext cx="357188" cy="658813"/>
              </a:xfrm>
              <a:custGeom>
                <a:avLst/>
                <a:gdLst/>
                <a:ahLst/>
                <a:cxnLst/>
                <a:rect l="l" t="t" r="r" b="b"/>
                <a:pathLst>
                  <a:path w="94" h="172" extrusionOk="0">
                    <a:moveTo>
                      <a:pt x="85" y="172"/>
                    </a:moveTo>
                    <a:cubicBezTo>
                      <a:pt x="80" y="172"/>
                      <a:pt x="76" y="168"/>
                      <a:pt x="76" y="163"/>
                    </a:cubicBezTo>
                    <a:cubicBezTo>
                      <a:pt x="76" y="106"/>
                      <a:pt x="50" y="53"/>
                      <a:pt x="5" y="17"/>
                    </a:cubicBezTo>
                    <a:cubicBezTo>
                      <a:pt x="1" y="14"/>
                      <a:pt x="0" y="9"/>
                      <a:pt x="3" y="5"/>
                    </a:cubicBezTo>
                    <a:cubicBezTo>
                      <a:pt x="6" y="1"/>
                      <a:pt x="12" y="0"/>
                      <a:pt x="16" y="3"/>
                    </a:cubicBezTo>
                    <a:cubicBezTo>
                      <a:pt x="65" y="42"/>
                      <a:pt x="94" y="100"/>
                      <a:pt x="94" y="163"/>
                    </a:cubicBezTo>
                    <a:cubicBezTo>
                      <a:pt x="94" y="168"/>
                      <a:pt x="90" y="172"/>
                      <a:pt x="85" y="17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0800" dist="38100" dir="18900000" algn="bl" rotWithShape="0">
                  <a:schemeClr val="lt2">
                    <a:alpha val="49410"/>
                  </a:schemeClr>
                </a:outerShdw>
              </a:effectLst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8" name="Google Shape;298;p34"/>
              <p:cNvSpPr/>
              <p:nvPr/>
            </p:nvSpPr>
            <p:spPr>
              <a:xfrm>
                <a:off x="5432491" y="1911829"/>
                <a:ext cx="357188" cy="658813"/>
              </a:xfrm>
              <a:custGeom>
                <a:avLst/>
                <a:gdLst/>
                <a:ahLst/>
                <a:cxnLst/>
                <a:rect l="l" t="t" r="r" b="b"/>
                <a:pathLst>
                  <a:path w="94" h="172" extrusionOk="0">
                    <a:moveTo>
                      <a:pt x="85" y="172"/>
                    </a:moveTo>
                    <a:cubicBezTo>
                      <a:pt x="80" y="172"/>
                      <a:pt x="76" y="168"/>
                      <a:pt x="76" y="163"/>
                    </a:cubicBezTo>
                    <a:cubicBezTo>
                      <a:pt x="76" y="106"/>
                      <a:pt x="50" y="53"/>
                      <a:pt x="5" y="17"/>
                    </a:cubicBezTo>
                    <a:cubicBezTo>
                      <a:pt x="1" y="14"/>
                      <a:pt x="0" y="9"/>
                      <a:pt x="3" y="5"/>
                    </a:cubicBezTo>
                    <a:cubicBezTo>
                      <a:pt x="6" y="1"/>
                      <a:pt x="12" y="0"/>
                      <a:pt x="16" y="3"/>
                    </a:cubicBezTo>
                    <a:cubicBezTo>
                      <a:pt x="65" y="42"/>
                      <a:pt x="94" y="100"/>
                      <a:pt x="94" y="163"/>
                    </a:cubicBezTo>
                    <a:cubicBezTo>
                      <a:pt x="94" y="168"/>
                      <a:pt x="90" y="172"/>
                      <a:pt x="85" y="172"/>
                    </a:cubicBezTo>
                    <a:close/>
                  </a:path>
                </a:pathLst>
              </a:custGeom>
              <a:solidFill>
                <a:srgbClr val="BFBFB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9" name="Google Shape;299;p34"/>
              <p:cNvSpPr/>
              <p:nvPr/>
            </p:nvSpPr>
            <p:spPr>
              <a:xfrm>
                <a:off x="5432491" y="1911829"/>
                <a:ext cx="357188" cy="658813"/>
              </a:xfrm>
              <a:custGeom>
                <a:avLst/>
                <a:gdLst/>
                <a:ahLst/>
                <a:cxnLst/>
                <a:rect l="l" t="t" r="r" b="b"/>
                <a:pathLst>
                  <a:path w="94" h="172" extrusionOk="0">
                    <a:moveTo>
                      <a:pt x="85" y="172"/>
                    </a:moveTo>
                    <a:cubicBezTo>
                      <a:pt x="80" y="172"/>
                      <a:pt x="76" y="168"/>
                      <a:pt x="76" y="163"/>
                    </a:cubicBezTo>
                    <a:cubicBezTo>
                      <a:pt x="76" y="106"/>
                      <a:pt x="50" y="53"/>
                      <a:pt x="5" y="17"/>
                    </a:cubicBezTo>
                    <a:cubicBezTo>
                      <a:pt x="1" y="14"/>
                      <a:pt x="0" y="9"/>
                      <a:pt x="3" y="5"/>
                    </a:cubicBezTo>
                    <a:cubicBezTo>
                      <a:pt x="6" y="1"/>
                      <a:pt x="12" y="0"/>
                      <a:pt x="16" y="3"/>
                    </a:cubicBezTo>
                    <a:cubicBezTo>
                      <a:pt x="65" y="42"/>
                      <a:pt x="94" y="100"/>
                      <a:pt x="94" y="163"/>
                    </a:cubicBezTo>
                    <a:cubicBezTo>
                      <a:pt x="94" y="168"/>
                      <a:pt x="90" y="172"/>
                      <a:pt x="85" y="172"/>
                    </a:cubicBezTo>
                    <a:close/>
                  </a:path>
                </a:pathLst>
              </a:custGeom>
              <a:solidFill>
                <a:srgbClr val="00D29D">
                  <a:alpha val="745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300" name="Google Shape;300;p34"/>
          <p:cNvGrpSpPr/>
          <p:nvPr/>
        </p:nvGrpSpPr>
        <p:grpSpPr>
          <a:xfrm>
            <a:off x="3157123" y="1113424"/>
            <a:ext cx="3567045" cy="1517804"/>
            <a:chOff x="1390556" y="2663581"/>
            <a:chExt cx="2843400" cy="3486000"/>
          </a:xfrm>
        </p:grpSpPr>
        <p:sp>
          <p:nvSpPr>
            <p:cNvPr id="301" name="Google Shape;301;p34"/>
            <p:cNvSpPr/>
            <p:nvPr/>
          </p:nvSpPr>
          <p:spPr>
            <a:xfrm>
              <a:off x="1390556" y="2663581"/>
              <a:ext cx="2843400" cy="3486000"/>
            </a:xfrm>
            <a:prstGeom prst="roundRect">
              <a:avLst>
                <a:gd name="adj" fmla="val 6687"/>
              </a:avLst>
            </a:prstGeom>
            <a:solidFill>
              <a:srgbClr val="F1F4F8"/>
            </a:solidFill>
            <a:ln>
              <a:noFill/>
            </a:ln>
            <a:effectLst>
              <a:outerShdw blurRad="381000" dist="381000" dir="8100000" algn="tr" rotWithShape="0">
                <a:schemeClr val="dk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" name="Google Shape;302;p34"/>
            <p:cNvSpPr/>
            <p:nvPr/>
          </p:nvSpPr>
          <p:spPr>
            <a:xfrm>
              <a:off x="1390556" y="2663581"/>
              <a:ext cx="2843400" cy="3486000"/>
            </a:xfrm>
            <a:prstGeom prst="roundRect">
              <a:avLst>
                <a:gd name="adj" fmla="val 6687"/>
              </a:avLst>
            </a:prstGeom>
            <a:solidFill>
              <a:srgbClr val="F1F4F8"/>
            </a:solidFill>
            <a:ln>
              <a:noFill/>
            </a:ln>
            <a:effectLst>
              <a:outerShdw blurRad="254000" dist="254000" dir="18900000" algn="bl" rotWithShape="0">
                <a:schemeClr val="l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3" name="Google Shape;303;p34"/>
            <p:cNvSpPr/>
            <p:nvPr/>
          </p:nvSpPr>
          <p:spPr>
            <a:xfrm>
              <a:off x="1390556" y="2663581"/>
              <a:ext cx="2843400" cy="3486000"/>
            </a:xfrm>
            <a:prstGeom prst="roundRect">
              <a:avLst>
                <a:gd name="adj" fmla="val 6687"/>
              </a:avLst>
            </a:prstGeom>
            <a:solidFill>
              <a:schemeClr val="lt1"/>
            </a:solidFill>
            <a:ln>
              <a:noFill/>
            </a:ln>
            <a:effectLst>
              <a:outerShdw blurRad="12700" dist="12700" dir="18900000" algn="bl" rotWithShape="0">
                <a:schemeClr val="dk2">
                  <a:alpha val="2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4" name="Google Shape;304;p34"/>
            <p:cNvSpPr/>
            <p:nvPr/>
          </p:nvSpPr>
          <p:spPr>
            <a:xfrm>
              <a:off x="1390556" y="2663581"/>
              <a:ext cx="2843400" cy="3486000"/>
            </a:xfrm>
            <a:prstGeom prst="roundRect">
              <a:avLst>
                <a:gd name="adj" fmla="val 6687"/>
              </a:avLst>
            </a:prstGeom>
            <a:solidFill>
              <a:srgbClr val="F1F4F8"/>
            </a:solidFill>
            <a:ln w="9525" cap="flat" cmpd="sng">
              <a:solidFill>
                <a:schemeClr val="lt2">
                  <a:alpha val="4941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82875" tIns="822950" rIns="182875" bIns="45700" anchor="t" anchorCtr="0">
              <a:noAutofit/>
            </a:bodyPr>
            <a:lstStyle/>
            <a:p>
              <a:pPr marL="0" marR="0" lvl="0" indent="0" algn="ctr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>
                <a:solidFill>
                  <a:srgbClr val="0B2027"/>
                </a:solidFill>
                <a:latin typeface="Golos Text"/>
                <a:ea typeface="Golos Text"/>
                <a:cs typeface="Golos Text"/>
                <a:sym typeface="Golos Text"/>
              </a:endParaRPr>
            </a:p>
            <a:p>
              <a:pPr marL="0" marR="0" lvl="0" indent="0" algn="ctr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>
                <a:solidFill>
                  <a:srgbClr val="0B2027"/>
                </a:solidFill>
                <a:latin typeface="Golos Text"/>
                <a:ea typeface="Golos Text"/>
                <a:cs typeface="Golos Text"/>
                <a:sym typeface="Golos Text"/>
              </a:endParaRPr>
            </a:p>
          </p:txBody>
        </p:sp>
      </p:grpSp>
      <p:pic>
        <p:nvPicPr>
          <p:cNvPr id="305" name="Google Shape;305;p3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061446" y="1638207"/>
            <a:ext cx="308748" cy="300831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34"/>
          <p:cNvSpPr txBox="1"/>
          <p:nvPr/>
        </p:nvSpPr>
        <p:spPr>
          <a:xfrm>
            <a:off x="3240100" y="1298000"/>
            <a:ext cx="3483900" cy="1284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11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B2027"/>
              </a:buClr>
              <a:buSzPts val="1300"/>
              <a:buFont typeface="Golos Text"/>
              <a:buChar char="-"/>
            </a:pPr>
            <a:r>
              <a:rPr lang="ru-RU" sz="1300" dirty="0">
                <a:solidFill>
                  <a:srgbClr val="0B2027"/>
                </a:solidFill>
                <a:latin typeface="Golos Text"/>
                <a:ea typeface="Golos Text"/>
                <a:cs typeface="Golos Text"/>
                <a:sym typeface="Golos Text"/>
              </a:rPr>
              <a:t>управляет локальным процессом или пулом потоков </a:t>
            </a:r>
            <a:endParaRPr sz="1300" dirty="0">
              <a:solidFill>
                <a:srgbClr val="0B2027"/>
              </a:solidFill>
              <a:latin typeface="Golos Text"/>
              <a:ea typeface="Golos Text"/>
              <a:cs typeface="Golos Text"/>
              <a:sym typeface="Golos Text"/>
            </a:endParaRPr>
          </a:p>
          <a:p>
            <a:pPr marL="457200" lvl="0" indent="-3111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B2027"/>
              </a:buClr>
              <a:buSzPts val="1300"/>
              <a:buFont typeface="Golos Text"/>
              <a:buChar char="-"/>
            </a:pPr>
            <a:r>
              <a:rPr lang="ru-RU" sz="1300" dirty="0">
                <a:solidFill>
                  <a:srgbClr val="0B2027"/>
                </a:solidFill>
                <a:latin typeface="Golos Text"/>
                <a:ea typeface="Golos Text"/>
                <a:cs typeface="Golos Text"/>
                <a:sym typeface="Golos Text"/>
              </a:rPr>
              <a:t>прост и дешев </a:t>
            </a:r>
            <a:endParaRPr sz="1300" dirty="0">
              <a:solidFill>
                <a:srgbClr val="0B2027"/>
              </a:solidFill>
              <a:latin typeface="Golos Text"/>
              <a:ea typeface="Golos Text"/>
              <a:cs typeface="Golos Text"/>
              <a:sym typeface="Golos Text"/>
            </a:endParaRPr>
          </a:p>
          <a:p>
            <a:pPr marL="457200" lvl="0" indent="-3111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B2027"/>
              </a:buClr>
              <a:buSzPts val="1300"/>
              <a:buFont typeface="Golos Text"/>
              <a:buChar char="-"/>
            </a:pPr>
            <a:r>
              <a:rPr lang="ru-RU" sz="1300" dirty="0">
                <a:solidFill>
                  <a:srgbClr val="0B2027"/>
                </a:solidFill>
                <a:latin typeface="Golos Text"/>
                <a:ea typeface="Golos Text"/>
                <a:cs typeface="Golos Text"/>
                <a:sym typeface="Golos Text"/>
              </a:rPr>
              <a:t>можно использовать только на одной машине </a:t>
            </a:r>
            <a:endParaRPr sz="1500" dirty="0"/>
          </a:p>
        </p:txBody>
      </p:sp>
      <p:sp>
        <p:nvSpPr>
          <p:cNvPr id="307" name="Google Shape;307;p34"/>
          <p:cNvSpPr txBox="1"/>
          <p:nvPr/>
        </p:nvSpPr>
        <p:spPr>
          <a:xfrm>
            <a:off x="7153250" y="2454800"/>
            <a:ext cx="3483900" cy="12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111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B2027"/>
              </a:buClr>
              <a:buSzPts val="1300"/>
              <a:buFont typeface="Golos Text"/>
              <a:buChar char="-"/>
            </a:pPr>
            <a:r>
              <a:rPr lang="ru-RU" sz="1300">
                <a:solidFill>
                  <a:srgbClr val="0B2027"/>
                </a:solidFill>
                <a:latin typeface="Golos Text"/>
                <a:ea typeface="Golos Text"/>
                <a:cs typeface="Golos Text"/>
                <a:sym typeface="Golos Text"/>
              </a:rPr>
              <a:t>предлагает больше функций, </a:t>
            </a:r>
            <a:endParaRPr sz="1300">
              <a:solidFill>
                <a:srgbClr val="0B2027"/>
              </a:solidFill>
              <a:latin typeface="Golos Text"/>
              <a:ea typeface="Golos Text"/>
              <a:cs typeface="Golos Text"/>
              <a:sym typeface="Golos Text"/>
            </a:endParaRPr>
          </a:p>
          <a:p>
            <a:pPr marL="457200" marR="0" lvl="0" indent="-3111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B2027"/>
              </a:buClr>
              <a:buSzPts val="1300"/>
              <a:buFont typeface="Golos Text"/>
              <a:buChar char="-"/>
            </a:pPr>
            <a:r>
              <a:rPr lang="ru-RU" sz="1300">
                <a:solidFill>
                  <a:srgbClr val="0B2027"/>
                </a:solidFill>
                <a:latin typeface="Golos Text"/>
                <a:ea typeface="Golos Text"/>
                <a:cs typeface="Golos Text"/>
                <a:sym typeface="Golos Text"/>
              </a:rPr>
              <a:t>требует больше усилий для настройки</a:t>
            </a:r>
            <a:endParaRPr sz="1300">
              <a:solidFill>
                <a:srgbClr val="0B2027"/>
              </a:solidFill>
              <a:latin typeface="Golos Text"/>
              <a:ea typeface="Golos Text"/>
              <a:cs typeface="Golos Text"/>
              <a:sym typeface="Golos Text"/>
            </a:endParaRPr>
          </a:p>
          <a:p>
            <a:pPr marL="457200" marR="0" lvl="0" indent="-3111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B2027"/>
              </a:buClr>
              <a:buSzPts val="1300"/>
              <a:buFont typeface="Golos Text"/>
              <a:buChar char="-"/>
            </a:pPr>
            <a:r>
              <a:rPr lang="ru-RU" sz="1300">
                <a:solidFill>
                  <a:srgbClr val="0B2027"/>
                </a:solidFill>
                <a:latin typeface="Golos Text"/>
                <a:ea typeface="Golos Text"/>
                <a:cs typeface="Golos Text"/>
                <a:sym typeface="Golos Text"/>
              </a:rPr>
              <a:t>может работать локально или распределено по кластеру</a:t>
            </a:r>
            <a:endParaRPr sz="2200">
              <a:solidFill>
                <a:srgbClr val="1F1F1F"/>
              </a:solidFill>
              <a:highlight>
                <a:srgbClr val="F8F9FA"/>
              </a:highlight>
            </a:endParaRPr>
          </a:p>
        </p:txBody>
      </p:sp>
      <p:sp>
        <p:nvSpPr>
          <p:cNvPr id="308" name="Google Shape;308;p34"/>
          <p:cNvSpPr txBox="1"/>
          <p:nvPr/>
        </p:nvSpPr>
        <p:spPr>
          <a:xfrm>
            <a:off x="40725" y="616025"/>
            <a:ext cx="87480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38100" lvl="0" indent="0" algn="l" rtl="0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500">
                <a:solidFill>
                  <a:srgbClr val="1F1F1F"/>
                </a:solidFill>
                <a:highlight>
                  <a:srgbClr val="FFFFFF"/>
                </a:highlight>
                <a:latin typeface="Caveat"/>
                <a:ea typeface="Caveat"/>
                <a:cs typeface="Caveat"/>
                <a:sym typeface="Caveat"/>
              </a:rPr>
              <a:t>Работа Scheduler  - управлять выполнением графов задач </a:t>
            </a:r>
            <a:endParaRPr>
              <a:highlight>
                <a:srgbClr val="FFFFFF"/>
              </a:highlight>
            </a:endParaRPr>
          </a:p>
        </p:txBody>
      </p:sp>
      <p:grpSp>
        <p:nvGrpSpPr>
          <p:cNvPr id="309" name="Google Shape;309;p34"/>
          <p:cNvGrpSpPr/>
          <p:nvPr/>
        </p:nvGrpSpPr>
        <p:grpSpPr>
          <a:xfrm>
            <a:off x="9489757" y="485039"/>
            <a:ext cx="2143639" cy="1616110"/>
            <a:chOff x="1390556" y="2663581"/>
            <a:chExt cx="2843400" cy="3486000"/>
          </a:xfrm>
        </p:grpSpPr>
        <p:sp>
          <p:nvSpPr>
            <p:cNvPr id="310" name="Google Shape;310;p34"/>
            <p:cNvSpPr/>
            <p:nvPr/>
          </p:nvSpPr>
          <p:spPr>
            <a:xfrm>
              <a:off x="1390556" y="2663581"/>
              <a:ext cx="2843400" cy="3486000"/>
            </a:xfrm>
            <a:prstGeom prst="roundRect">
              <a:avLst>
                <a:gd name="adj" fmla="val 6687"/>
              </a:avLst>
            </a:prstGeom>
            <a:solidFill>
              <a:srgbClr val="F1F4F8"/>
            </a:solidFill>
            <a:ln>
              <a:noFill/>
            </a:ln>
            <a:effectLst>
              <a:outerShdw blurRad="76200" dist="76200" dir="8100000" algn="tr" rotWithShape="0">
                <a:schemeClr val="dk2">
                  <a:alpha val="4941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" name="Google Shape;311;p34"/>
            <p:cNvSpPr/>
            <p:nvPr/>
          </p:nvSpPr>
          <p:spPr>
            <a:xfrm>
              <a:off x="1390556" y="2663581"/>
              <a:ext cx="2843400" cy="3486000"/>
            </a:xfrm>
            <a:prstGeom prst="roundRect">
              <a:avLst>
                <a:gd name="adj" fmla="val 6687"/>
              </a:avLst>
            </a:prstGeom>
            <a:solidFill>
              <a:srgbClr val="F1F4F8"/>
            </a:solidFill>
            <a:ln>
              <a:noFill/>
            </a:ln>
            <a:effectLst>
              <a:outerShdw blurRad="76200" dist="76200" dir="18900000" algn="bl" rotWithShape="0">
                <a:schemeClr val="l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2" name="Google Shape;312;p34"/>
            <p:cNvSpPr/>
            <p:nvPr/>
          </p:nvSpPr>
          <p:spPr>
            <a:xfrm>
              <a:off x="1390556" y="2663581"/>
              <a:ext cx="2843400" cy="3486000"/>
            </a:xfrm>
            <a:prstGeom prst="roundRect">
              <a:avLst>
                <a:gd name="adj" fmla="val 6687"/>
              </a:avLst>
            </a:prstGeom>
            <a:solidFill>
              <a:schemeClr val="lt1"/>
            </a:solidFill>
            <a:ln>
              <a:noFill/>
            </a:ln>
            <a:effectLst>
              <a:outerShdw blurRad="12700" dist="12700" dir="18900000" algn="bl" rotWithShape="0">
                <a:schemeClr val="dk2">
                  <a:alpha val="2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3" name="Google Shape;313;p34"/>
            <p:cNvSpPr/>
            <p:nvPr/>
          </p:nvSpPr>
          <p:spPr>
            <a:xfrm>
              <a:off x="1390556" y="2663581"/>
              <a:ext cx="2843400" cy="3486000"/>
            </a:xfrm>
            <a:prstGeom prst="roundRect">
              <a:avLst>
                <a:gd name="adj" fmla="val 6687"/>
              </a:avLst>
            </a:prstGeom>
            <a:solidFill>
              <a:srgbClr val="F1F4F8"/>
            </a:solidFill>
            <a:ln w="9525" cap="flat" cmpd="sng">
              <a:solidFill>
                <a:schemeClr val="lt2">
                  <a:alpha val="4941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82875" tIns="822950" rIns="182875" bIns="45700" anchor="t" anchorCtr="0">
              <a:noAutofit/>
            </a:bodyPr>
            <a:lstStyle/>
            <a:p>
              <a:pPr marL="0" marR="0" lvl="0" indent="0" algn="ctr" rtl="0">
                <a:lnSpc>
                  <a:spcPct val="110000"/>
                </a:lnSpc>
                <a:spcBef>
                  <a:spcPts val="120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ru-RU" sz="1700" b="1">
                  <a:solidFill>
                    <a:srgbClr val="0B2027"/>
                  </a:solidFill>
                  <a:latin typeface="Golos Text"/>
                  <a:ea typeface="Golos Text"/>
                  <a:cs typeface="Golos Text"/>
                  <a:sym typeface="Golos Text"/>
                </a:rPr>
                <a:t>Distributed scheduler</a:t>
              </a:r>
              <a:endParaRPr sz="1500" b="1" i="0" u="none" strike="noStrike" cap="none">
                <a:solidFill>
                  <a:srgbClr val="0B2027"/>
                </a:solidFill>
                <a:latin typeface="Golos Text"/>
                <a:ea typeface="Golos Text"/>
                <a:cs typeface="Golos Text"/>
                <a:sym typeface="Golos Text"/>
              </a:endParaRPr>
            </a:p>
          </p:txBody>
        </p:sp>
      </p:grpSp>
      <p:grpSp>
        <p:nvGrpSpPr>
          <p:cNvPr id="314" name="Google Shape;314;p34"/>
          <p:cNvGrpSpPr/>
          <p:nvPr/>
        </p:nvGrpSpPr>
        <p:grpSpPr>
          <a:xfrm>
            <a:off x="10273644" y="788735"/>
            <a:ext cx="588104" cy="588104"/>
            <a:chOff x="1768909" y="602785"/>
            <a:chExt cx="1677900" cy="1677900"/>
          </a:xfrm>
        </p:grpSpPr>
        <p:sp>
          <p:nvSpPr>
            <p:cNvPr id="315" name="Google Shape;315;p34"/>
            <p:cNvSpPr/>
            <p:nvPr/>
          </p:nvSpPr>
          <p:spPr>
            <a:xfrm>
              <a:off x="1768909" y="602785"/>
              <a:ext cx="1677900" cy="1677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6" name="Google Shape;316;p34"/>
            <p:cNvSpPr/>
            <p:nvPr/>
          </p:nvSpPr>
          <p:spPr>
            <a:xfrm>
              <a:off x="1768909" y="602785"/>
              <a:ext cx="1677900" cy="1677900"/>
            </a:xfrm>
            <a:prstGeom prst="ellipse">
              <a:avLst/>
            </a:prstGeom>
            <a:solidFill>
              <a:schemeClr val="lt1">
                <a:alpha val="89410"/>
              </a:schemeClr>
            </a:solidFill>
            <a:ln w="9525" cap="flat" cmpd="sng">
              <a:solidFill>
                <a:schemeClr val="lt2">
                  <a:alpha val="4941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17" name="Google Shape;317;p34"/>
          <p:cNvSpPr/>
          <p:nvPr/>
        </p:nvSpPr>
        <p:spPr>
          <a:xfrm>
            <a:off x="9614004" y="876123"/>
            <a:ext cx="267600" cy="267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8" name="Google Shape;318;p3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0415196" y="932357"/>
            <a:ext cx="308748" cy="3008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 amt="75000"/>
          </a:blip>
          <a:stretch>
            <a:fillRect/>
          </a:stretch>
        </a:blipFill>
        <a:effectLst/>
      </p:bgPr>
    </p:bg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5"/>
          <p:cNvSpPr txBox="1"/>
          <p:nvPr/>
        </p:nvSpPr>
        <p:spPr>
          <a:xfrm>
            <a:off x="197050" y="233662"/>
            <a:ext cx="9906000" cy="6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2027"/>
              </a:buClr>
              <a:buSzPts val="3400"/>
              <a:buFont typeface="Golos Text SemiBold"/>
              <a:buNone/>
            </a:pPr>
            <a:r>
              <a:rPr lang="ru-RU" sz="3400" b="1">
                <a:solidFill>
                  <a:srgbClr val="0B2027"/>
                </a:solidFill>
                <a:latin typeface="Golos Text SemiBold"/>
                <a:ea typeface="Golos Text SemiBold"/>
                <a:cs typeface="Golos Text SemiBold"/>
                <a:sym typeface="Golos Text SemiBold"/>
              </a:rPr>
              <a:t>Dask. </a:t>
            </a:r>
            <a:r>
              <a:rPr lang="ru-RU" sz="3400" b="1">
                <a:solidFill>
                  <a:srgbClr val="00D29D"/>
                </a:solidFill>
                <a:latin typeface="Golos Text SemiBold"/>
                <a:ea typeface="Golos Text SemiBold"/>
                <a:cs typeface="Golos Text SemiBold"/>
                <a:sym typeface="Golos Text SemiBold"/>
              </a:rPr>
              <a:t>Архитектура.</a:t>
            </a:r>
            <a:r>
              <a:rPr lang="ru-RU" sz="3400" b="1">
                <a:solidFill>
                  <a:srgbClr val="0B2027"/>
                </a:solidFill>
                <a:latin typeface="Golos Text SemiBold"/>
                <a:ea typeface="Golos Text SemiBold"/>
                <a:cs typeface="Golos Text SemiBold"/>
                <a:sym typeface="Golos Text SemiBold"/>
              </a:rPr>
              <a:t>Scheduler </a:t>
            </a:r>
            <a:endParaRPr sz="3400" b="1" i="0" u="none" strike="noStrike" cap="none">
              <a:solidFill>
                <a:srgbClr val="00D29D"/>
              </a:solidFill>
              <a:latin typeface="Golos Text SemiBold"/>
              <a:ea typeface="Golos Text SemiBold"/>
              <a:cs typeface="Golos Text SemiBold"/>
              <a:sym typeface="Golos Text SemiBold"/>
            </a:endParaRPr>
          </a:p>
        </p:txBody>
      </p:sp>
      <p:sp>
        <p:nvSpPr>
          <p:cNvPr id="324" name="Google Shape;324;p35"/>
          <p:cNvSpPr txBox="1"/>
          <p:nvPr/>
        </p:nvSpPr>
        <p:spPr>
          <a:xfrm>
            <a:off x="288400" y="789850"/>
            <a:ext cx="115050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381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200">
                <a:solidFill>
                  <a:srgbClr val="1F1F1F"/>
                </a:solidFill>
                <a:latin typeface="Caveat"/>
                <a:ea typeface="Caveat"/>
                <a:cs typeface="Caveat"/>
                <a:sym typeface="Caveat"/>
              </a:rPr>
              <a:t>«Каждому делу – свой планировщик!»</a:t>
            </a:r>
            <a:endParaRPr sz="1700">
              <a:solidFill>
                <a:srgbClr val="0B2027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grpSp>
        <p:nvGrpSpPr>
          <p:cNvPr id="325" name="Google Shape;325;p35"/>
          <p:cNvGrpSpPr/>
          <p:nvPr/>
        </p:nvGrpSpPr>
        <p:grpSpPr>
          <a:xfrm>
            <a:off x="230018" y="1752598"/>
            <a:ext cx="2585219" cy="4038531"/>
            <a:chOff x="1390556" y="2663581"/>
            <a:chExt cx="2843400" cy="3486000"/>
          </a:xfrm>
        </p:grpSpPr>
        <p:sp>
          <p:nvSpPr>
            <p:cNvPr id="326" name="Google Shape;326;p35"/>
            <p:cNvSpPr/>
            <p:nvPr/>
          </p:nvSpPr>
          <p:spPr>
            <a:xfrm>
              <a:off x="1390556" y="2663581"/>
              <a:ext cx="2843400" cy="3486000"/>
            </a:xfrm>
            <a:prstGeom prst="roundRect">
              <a:avLst>
                <a:gd name="adj" fmla="val 6687"/>
              </a:avLst>
            </a:prstGeom>
            <a:solidFill>
              <a:srgbClr val="F1F4F8"/>
            </a:solidFill>
            <a:ln>
              <a:noFill/>
            </a:ln>
            <a:effectLst>
              <a:outerShdw blurRad="76200" dist="76200" dir="8100000" algn="tr" rotWithShape="0">
                <a:schemeClr val="dk2">
                  <a:alpha val="4941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Golos Text"/>
                <a:ea typeface="Golos Text"/>
                <a:cs typeface="Golos Text"/>
                <a:sym typeface="Golos Text"/>
              </a:endParaRPr>
            </a:p>
          </p:txBody>
        </p:sp>
        <p:sp>
          <p:nvSpPr>
            <p:cNvPr id="327" name="Google Shape;327;p35"/>
            <p:cNvSpPr/>
            <p:nvPr/>
          </p:nvSpPr>
          <p:spPr>
            <a:xfrm>
              <a:off x="1390556" y="2663581"/>
              <a:ext cx="2843400" cy="3486000"/>
            </a:xfrm>
            <a:prstGeom prst="roundRect">
              <a:avLst>
                <a:gd name="adj" fmla="val 6687"/>
              </a:avLst>
            </a:prstGeom>
            <a:solidFill>
              <a:srgbClr val="F1F4F8"/>
            </a:solidFill>
            <a:ln>
              <a:noFill/>
            </a:ln>
            <a:effectLst>
              <a:outerShdw blurRad="76200" dist="76200" dir="18900000" algn="bl" rotWithShape="0">
                <a:schemeClr val="l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Golos Text"/>
                <a:ea typeface="Golos Text"/>
                <a:cs typeface="Golos Text"/>
                <a:sym typeface="Golos Text"/>
              </a:endParaRPr>
            </a:p>
          </p:txBody>
        </p:sp>
        <p:sp>
          <p:nvSpPr>
            <p:cNvPr id="328" name="Google Shape;328;p35"/>
            <p:cNvSpPr/>
            <p:nvPr/>
          </p:nvSpPr>
          <p:spPr>
            <a:xfrm>
              <a:off x="1390556" y="2663581"/>
              <a:ext cx="2843400" cy="3486000"/>
            </a:xfrm>
            <a:prstGeom prst="roundRect">
              <a:avLst>
                <a:gd name="adj" fmla="val 6687"/>
              </a:avLst>
            </a:prstGeom>
            <a:solidFill>
              <a:schemeClr val="lt1"/>
            </a:solidFill>
            <a:ln>
              <a:noFill/>
            </a:ln>
            <a:effectLst>
              <a:outerShdw blurRad="12700" dist="12700" dir="18900000" algn="bl" rotWithShape="0">
                <a:schemeClr val="dk2">
                  <a:alpha val="2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Golos Text"/>
                <a:ea typeface="Golos Text"/>
                <a:cs typeface="Golos Text"/>
                <a:sym typeface="Golos Text"/>
              </a:endParaRPr>
            </a:p>
          </p:txBody>
        </p:sp>
        <p:sp>
          <p:nvSpPr>
            <p:cNvPr id="329" name="Google Shape;329;p35"/>
            <p:cNvSpPr/>
            <p:nvPr/>
          </p:nvSpPr>
          <p:spPr>
            <a:xfrm>
              <a:off x="1390556" y="2663581"/>
              <a:ext cx="2843400" cy="3486000"/>
            </a:xfrm>
            <a:prstGeom prst="roundRect">
              <a:avLst>
                <a:gd name="adj" fmla="val 6687"/>
              </a:avLst>
            </a:prstGeom>
            <a:solidFill>
              <a:srgbClr val="F1F4F8"/>
            </a:solidFill>
            <a:ln w="9525" cap="flat" cmpd="sng">
              <a:solidFill>
                <a:schemeClr val="lt2">
                  <a:alpha val="4941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82875" tIns="0" rIns="182875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endParaRPr sz="3200" b="0" i="0" u="none" strike="noStrike" cap="none">
                <a:solidFill>
                  <a:schemeClr val="accent1"/>
                </a:solidFill>
                <a:latin typeface="Golos Text"/>
                <a:ea typeface="Golos Text"/>
                <a:cs typeface="Golos Text"/>
                <a:sym typeface="Golos Text"/>
              </a:endParaRPr>
            </a:p>
          </p:txBody>
        </p:sp>
      </p:grpSp>
      <p:pic>
        <p:nvPicPr>
          <p:cNvPr id="330" name="Google Shape;330;p35"/>
          <p:cNvPicPr preferRelativeResize="0"/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8167751" y="3886250"/>
            <a:ext cx="4024249" cy="2971750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35"/>
          <p:cNvSpPr>
            <a:spLocks noGrp="1"/>
          </p:cNvSpPr>
          <p:nvPr>
            <p:ph type="pic" idx="2"/>
          </p:nvPr>
        </p:nvSpPr>
        <p:spPr>
          <a:xfrm>
            <a:off x="230036" y="1752600"/>
            <a:ext cx="2585400" cy="4038600"/>
          </a:xfrm>
          <a:prstGeom prst="rect">
            <a:avLst/>
          </a:prstGeom>
          <a:solidFill>
            <a:schemeClr val="dk1">
              <a:alpha val="20000"/>
            </a:schemeClr>
          </a:solidFill>
          <a:ln>
            <a:noFill/>
          </a:ln>
        </p:spPr>
      </p:sp>
      <p:grpSp>
        <p:nvGrpSpPr>
          <p:cNvPr id="332" name="Google Shape;332;p35"/>
          <p:cNvGrpSpPr/>
          <p:nvPr/>
        </p:nvGrpSpPr>
        <p:grpSpPr>
          <a:xfrm>
            <a:off x="3006443" y="1752659"/>
            <a:ext cx="2022474" cy="1910570"/>
            <a:chOff x="2147546" y="2289378"/>
            <a:chExt cx="2279101" cy="2279100"/>
          </a:xfrm>
        </p:grpSpPr>
        <p:sp>
          <p:nvSpPr>
            <p:cNvPr id="333" name="Google Shape;333;p35"/>
            <p:cNvSpPr/>
            <p:nvPr/>
          </p:nvSpPr>
          <p:spPr>
            <a:xfrm>
              <a:off x="2147546" y="2289378"/>
              <a:ext cx="2279100" cy="2279100"/>
            </a:xfrm>
            <a:prstGeom prst="roundRect">
              <a:avLst>
                <a:gd name="adj" fmla="val 8696"/>
              </a:avLst>
            </a:prstGeom>
            <a:solidFill>
              <a:srgbClr val="F1F4F8"/>
            </a:solidFill>
            <a:ln>
              <a:noFill/>
            </a:ln>
            <a:effectLst>
              <a:outerShdw blurRad="76200" dist="76200" dir="8100000" algn="tr" rotWithShape="0">
                <a:schemeClr val="dk2">
                  <a:alpha val="49410"/>
                </a:schemeClr>
              </a:outerShdw>
            </a:effectLst>
          </p:spPr>
          <p:txBody>
            <a:bodyPr spcFirstLastPara="1" wrap="square" lIns="182875" tIns="0" rIns="182875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Golos Text"/>
                <a:ea typeface="Golos Text"/>
                <a:cs typeface="Golos Text"/>
                <a:sym typeface="Golos Text"/>
              </a:endParaRPr>
            </a:p>
          </p:txBody>
        </p:sp>
        <p:sp>
          <p:nvSpPr>
            <p:cNvPr id="334" name="Google Shape;334;p35"/>
            <p:cNvSpPr/>
            <p:nvPr/>
          </p:nvSpPr>
          <p:spPr>
            <a:xfrm>
              <a:off x="2147546" y="2289378"/>
              <a:ext cx="2279100" cy="2279100"/>
            </a:xfrm>
            <a:prstGeom prst="roundRect">
              <a:avLst>
                <a:gd name="adj" fmla="val 8815"/>
              </a:avLst>
            </a:prstGeom>
            <a:solidFill>
              <a:srgbClr val="F1F4F8"/>
            </a:solidFill>
            <a:ln>
              <a:noFill/>
            </a:ln>
            <a:effectLst>
              <a:outerShdw blurRad="76200" dist="76200" dir="18900000" algn="bl" rotWithShape="0">
                <a:schemeClr val="lt2"/>
              </a:outerShdw>
            </a:effectLst>
          </p:spPr>
          <p:txBody>
            <a:bodyPr spcFirstLastPara="1" wrap="square" lIns="182875" tIns="0" rIns="182875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Golos Text"/>
                <a:ea typeface="Golos Text"/>
                <a:cs typeface="Golos Text"/>
                <a:sym typeface="Golos Text"/>
              </a:endParaRPr>
            </a:p>
          </p:txBody>
        </p:sp>
        <p:sp>
          <p:nvSpPr>
            <p:cNvPr id="335" name="Google Shape;335;p35"/>
            <p:cNvSpPr/>
            <p:nvPr/>
          </p:nvSpPr>
          <p:spPr>
            <a:xfrm>
              <a:off x="2147547" y="2289378"/>
              <a:ext cx="2279100" cy="2279100"/>
            </a:xfrm>
            <a:prstGeom prst="roundRect">
              <a:avLst>
                <a:gd name="adj" fmla="val 8934"/>
              </a:avLst>
            </a:prstGeom>
            <a:solidFill>
              <a:schemeClr val="lt1"/>
            </a:solidFill>
            <a:ln>
              <a:noFill/>
            </a:ln>
            <a:effectLst>
              <a:outerShdw blurRad="12700" dist="12700" dir="18900000" algn="bl" rotWithShape="0">
                <a:schemeClr val="dk2">
                  <a:alpha val="20000"/>
                </a:schemeClr>
              </a:outerShdw>
            </a:effectLst>
          </p:spPr>
          <p:txBody>
            <a:bodyPr spcFirstLastPara="1" wrap="square" lIns="182875" tIns="0" rIns="182875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Golos Text"/>
                <a:ea typeface="Golos Text"/>
                <a:cs typeface="Golos Text"/>
                <a:sym typeface="Golos Text"/>
              </a:endParaRPr>
            </a:p>
          </p:txBody>
        </p:sp>
        <p:sp>
          <p:nvSpPr>
            <p:cNvPr id="336" name="Google Shape;336;p35"/>
            <p:cNvSpPr/>
            <p:nvPr/>
          </p:nvSpPr>
          <p:spPr>
            <a:xfrm>
              <a:off x="2147546" y="2289378"/>
              <a:ext cx="2279100" cy="2279100"/>
            </a:xfrm>
            <a:prstGeom prst="roundRect">
              <a:avLst>
                <a:gd name="adj" fmla="val 8577"/>
              </a:avLst>
            </a:prstGeom>
            <a:solidFill>
              <a:srgbClr val="F1F4F8"/>
            </a:solidFill>
            <a:ln w="9525" cap="flat" cmpd="sng">
              <a:solidFill>
                <a:schemeClr val="lt2">
                  <a:alpha val="4941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82875" tIns="0" rIns="182875" bIns="0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None/>
              </a:pPr>
              <a:r>
                <a:rPr lang="ru-RU" sz="1200" b="1">
                  <a:solidFill>
                    <a:srgbClr val="0B2027"/>
                  </a:solidFill>
                  <a:latin typeface="Golos Text"/>
                  <a:ea typeface="Golos Text"/>
                  <a:cs typeface="Golos Text"/>
                  <a:sym typeface="Golos Text"/>
                </a:rPr>
                <a:t>Local Threads</a:t>
              </a:r>
              <a:endParaRPr b="1" i="0" u="none" strike="noStrike" cap="none">
                <a:solidFill>
                  <a:srgbClr val="0B2027"/>
                </a:solidFill>
                <a:latin typeface="Golos Text"/>
                <a:ea typeface="Golos Text"/>
                <a:cs typeface="Golos Text"/>
                <a:sym typeface="Golos Text"/>
              </a:endParaRPr>
            </a:p>
            <a:p>
              <a:pPr marL="0" marR="0" lvl="0" indent="0" algn="ctr" rtl="0">
                <a:lnSpc>
                  <a:spcPct val="110000"/>
                </a:lnSpc>
                <a:spcBef>
                  <a:spcPts val="80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ru-RU" sz="1000">
                  <a:solidFill>
                    <a:srgbClr val="0B2027"/>
                  </a:solidFill>
                  <a:latin typeface="Golos Text"/>
                  <a:ea typeface="Golos Text"/>
                  <a:cs typeface="Golos Text"/>
                  <a:sym typeface="Golos Text"/>
                </a:rPr>
                <a:t>для Dask Array, Dask DataFrame и Dask Delayed</a:t>
              </a:r>
              <a:r>
                <a:rPr lang="ru-RU" sz="1000" b="0" i="0" u="none" strike="noStrike" cap="none">
                  <a:solidFill>
                    <a:srgbClr val="0B2027"/>
                  </a:solidFill>
                  <a:latin typeface="Golos Text"/>
                  <a:ea typeface="Golos Text"/>
                  <a:cs typeface="Golos Text"/>
                  <a:sym typeface="Golos Text"/>
                </a:rPr>
                <a:t>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37" name="Google Shape;337;p35"/>
          <p:cNvGrpSpPr/>
          <p:nvPr/>
        </p:nvGrpSpPr>
        <p:grpSpPr>
          <a:xfrm>
            <a:off x="5253255" y="1752659"/>
            <a:ext cx="2022474" cy="1910570"/>
            <a:chOff x="2147546" y="2289378"/>
            <a:chExt cx="2279101" cy="2279100"/>
          </a:xfrm>
        </p:grpSpPr>
        <p:sp>
          <p:nvSpPr>
            <p:cNvPr id="338" name="Google Shape;338;p35"/>
            <p:cNvSpPr/>
            <p:nvPr/>
          </p:nvSpPr>
          <p:spPr>
            <a:xfrm>
              <a:off x="2147546" y="2289378"/>
              <a:ext cx="2279100" cy="2279100"/>
            </a:xfrm>
            <a:prstGeom prst="roundRect">
              <a:avLst>
                <a:gd name="adj" fmla="val 8696"/>
              </a:avLst>
            </a:prstGeom>
            <a:solidFill>
              <a:srgbClr val="F1F4F8"/>
            </a:solidFill>
            <a:ln>
              <a:noFill/>
            </a:ln>
            <a:effectLst>
              <a:outerShdw blurRad="76200" dist="76200" dir="8100000" algn="tr" rotWithShape="0">
                <a:schemeClr val="dk2">
                  <a:alpha val="49410"/>
                </a:schemeClr>
              </a:outerShdw>
            </a:effectLst>
          </p:spPr>
          <p:txBody>
            <a:bodyPr spcFirstLastPara="1" wrap="square" lIns="182875" tIns="0" rIns="182875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Golos Text"/>
                <a:ea typeface="Golos Text"/>
                <a:cs typeface="Golos Text"/>
                <a:sym typeface="Golos Text"/>
              </a:endParaRPr>
            </a:p>
          </p:txBody>
        </p:sp>
        <p:sp>
          <p:nvSpPr>
            <p:cNvPr id="339" name="Google Shape;339;p35"/>
            <p:cNvSpPr/>
            <p:nvPr/>
          </p:nvSpPr>
          <p:spPr>
            <a:xfrm>
              <a:off x="2147546" y="2289378"/>
              <a:ext cx="2279100" cy="2279100"/>
            </a:xfrm>
            <a:prstGeom prst="roundRect">
              <a:avLst>
                <a:gd name="adj" fmla="val 8815"/>
              </a:avLst>
            </a:prstGeom>
            <a:solidFill>
              <a:srgbClr val="F1F4F8"/>
            </a:solidFill>
            <a:ln>
              <a:noFill/>
            </a:ln>
            <a:effectLst>
              <a:outerShdw blurRad="76200" dist="76200" dir="18900000" algn="bl" rotWithShape="0">
                <a:schemeClr val="lt2"/>
              </a:outerShdw>
            </a:effectLst>
          </p:spPr>
          <p:txBody>
            <a:bodyPr spcFirstLastPara="1" wrap="square" lIns="182875" tIns="0" rIns="182875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Golos Text"/>
                <a:ea typeface="Golos Text"/>
                <a:cs typeface="Golos Text"/>
                <a:sym typeface="Golos Text"/>
              </a:endParaRPr>
            </a:p>
          </p:txBody>
        </p:sp>
        <p:sp>
          <p:nvSpPr>
            <p:cNvPr id="340" name="Google Shape;340;p35"/>
            <p:cNvSpPr/>
            <p:nvPr/>
          </p:nvSpPr>
          <p:spPr>
            <a:xfrm>
              <a:off x="2147547" y="2289378"/>
              <a:ext cx="2279100" cy="2279100"/>
            </a:xfrm>
            <a:prstGeom prst="roundRect">
              <a:avLst>
                <a:gd name="adj" fmla="val 8934"/>
              </a:avLst>
            </a:prstGeom>
            <a:solidFill>
              <a:schemeClr val="lt1"/>
            </a:solidFill>
            <a:ln>
              <a:noFill/>
            </a:ln>
            <a:effectLst>
              <a:outerShdw blurRad="12700" dist="12700" dir="18900000" algn="bl" rotWithShape="0">
                <a:schemeClr val="dk2">
                  <a:alpha val="20000"/>
                </a:schemeClr>
              </a:outerShdw>
            </a:effectLst>
          </p:spPr>
          <p:txBody>
            <a:bodyPr spcFirstLastPara="1" wrap="square" lIns="182875" tIns="0" rIns="182875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Golos Text"/>
                <a:ea typeface="Golos Text"/>
                <a:cs typeface="Golos Text"/>
                <a:sym typeface="Golos Text"/>
              </a:endParaRPr>
            </a:p>
          </p:txBody>
        </p:sp>
        <p:sp>
          <p:nvSpPr>
            <p:cNvPr id="341" name="Google Shape;341;p35"/>
            <p:cNvSpPr/>
            <p:nvPr/>
          </p:nvSpPr>
          <p:spPr>
            <a:xfrm>
              <a:off x="2147546" y="2289378"/>
              <a:ext cx="2279100" cy="2279100"/>
            </a:xfrm>
            <a:prstGeom prst="roundRect">
              <a:avLst>
                <a:gd name="adj" fmla="val 8577"/>
              </a:avLst>
            </a:prstGeom>
            <a:solidFill>
              <a:srgbClr val="F1F4F8"/>
            </a:solidFill>
            <a:ln w="9525" cap="flat" cmpd="sng">
              <a:solidFill>
                <a:schemeClr val="lt2">
                  <a:alpha val="4941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82875" tIns="0" rIns="182875" bIns="0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None/>
              </a:pPr>
              <a:r>
                <a:rPr lang="ru-RU" sz="1200" b="1">
                  <a:solidFill>
                    <a:srgbClr val="0B2027"/>
                  </a:solidFill>
                  <a:latin typeface="Golos Text"/>
                  <a:ea typeface="Golos Text"/>
                  <a:cs typeface="Golos Text"/>
                  <a:sym typeface="Golos Text"/>
                </a:rPr>
                <a:t>Local Processes</a:t>
              </a:r>
              <a:endParaRPr sz="1200" b="0" i="0" u="none" strike="noStrike" cap="none">
                <a:solidFill>
                  <a:srgbClr val="0B2027"/>
                </a:solidFill>
                <a:latin typeface="Golos Text"/>
                <a:ea typeface="Golos Text"/>
                <a:cs typeface="Golos Text"/>
                <a:sym typeface="Golos Text"/>
              </a:endParaRPr>
            </a:p>
            <a:p>
              <a:pPr marL="0" marR="38100" lvl="0" indent="0" algn="ctr" rtl="0">
                <a:lnSpc>
                  <a:spcPct val="128571"/>
                </a:lnSpc>
                <a:spcBef>
                  <a:spcPts val="800"/>
                </a:spcBef>
                <a:spcAft>
                  <a:spcPts val="0"/>
                </a:spcAft>
                <a:buNone/>
              </a:pPr>
              <a:r>
                <a:rPr lang="ru-RU" sz="1000">
                  <a:solidFill>
                    <a:srgbClr val="0B2027"/>
                  </a:solidFill>
                  <a:latin typeface="Golos Text"/>
                  <a:ea typeface="Golos Text"/>
                  <a:cs typeface="Golos Text"/>
                  <a:sym typeface="Golos Text"/>
                </a:rPr>
                <a:t>для Dask Bag и</a:t>
              </a:r>
              <a:endParaRPr sz="1000">
                <a:solidFill>
                  <a:srgbClr val="0B2027"/>
                </a:solidFill>
                <a:latin typeface="Golos Text"/>
                <a:ea typeface="Golos Text"/>
                <a:cs typeface="Golos Text"/>
                <a:sym typeface="Golos Text"/>
              </a:endParaRPr>
            </a:p>
            <a:p>
              <a:pPr marL="0" marR="38100" lvl="0" indent="0" algn="ctr" rtl="0">
                <a:lnSpc>
                  <a:spcPct val="12857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000">
                  <a:solidFill>
                    <a:srgbClr val="0B2027"/>
                  </a:solidFill>
                  <a:latin typeface="Golos Text"/>
                  <a:ea typeface="Golos Text"/>
                  <a:cs typeface="Golos Text"/>
                  <a:sym typeface="Golos Text"/>
                </a:rPr>
                <a:t>процессов, которые не требуют передачи больших данных между задачами</a:t>
              </a:r>
              <a:endParaRPr sz="1000">
                <a:solidFill>
                  <a:srgbClr val="0B2027"/>
                </a:solidFill>
                <a:latin typeface="Golos Text"/>
                <a:ea typeface="Golos Text"/>
                <a:cs typeface="Golos Text"/>
                <a:sym typeface="Golos Text"/>
              </a:endParaRPr>
            </a:p>
          </p:txBody>
        </p:sp>
      </p:grpSp>
      <p:grpSp>
        <p:nvGrpSpPr>
          <p:cNvPr id="342" name="Google Shape;342;p35"/>
          <p:cNvGrpSpPr/>
          <p:nvPr/>
        </p:nvGrpSpPr>
        <p:grpSpPr>
          <a:xfrm>
            <a:off x="7500066" y="1752659"/>
            <a:ext cx="2022474" cy="1910570"/>
            <a:chOff x="2147546" y="2289378"/>
            <a:chExt cx="2279101" cy="2279100"/>
          </a:xfrm>
        </p:grpSpPr>
        <p:sp>
          <p:nvSpPr>
            <p:cNvPr id="343" name="Google Shape;343;p35"/>
            <p:cNvSpPr/>
            <p:nvPr/>
          </p:nvSpPr>
          <p:spPr>
            <a:xfrm>
              <a:off x="2147546" y="2289378"/>
              <a:ext cx="2279100" cy="2279100"/>
            </a:xfrm>
            <a:prstGeom prst="roundRect">
              <a:avLst>
                <a:gd name="adj" fmla="val 8696"/>
              </a:avLst>
            </a:prstGeom>
            <a:solidFill>
              <a:srgbClr val="F1F4F8"/>
            </a:solidFill>
            <a:ln>
              <a:noFill/>
            </a:ln>
            <a:effectLst>
              <a:outerShdw blurRad="76200" dist="76200" dir="8100000" algn="tr" rotWithShape="0">
                <a:schemeClr val="dk2">
                  <a:alpha val="49410"/>
                </a:schemeClr>
              </a:outerShdw>
            </a:effectLst>
          </p:spPr>
          <p:txBody>
            <a:bodyPr spcFirstLastPara="1" wrap="square" lIns="182875" tIns="0" rIns="182875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Golos Text"/>
                <a:ea typeface="Golos Text"/>
                <a:cs typeface="Golos Text"/>
                <a:sym typeface="Golos Text"/>
              </a:endParaRPr>
            </a:p>
          </p:txBody>
        </p:sp>
        <p:sp>
          <p:nvSpPr>
            <p:cNvPr id="344" name="Google Shape;344;p35"/>
            <p:cNvSpPr/>
            <p:nvPr/>
          </p:nvSpPr>
          <p:spPr>
            <a:xfrm>
              <a:off x="2147546" y="2289378"/>
              <a:ext cx="2279100" cy="2279100"/>
            </a:xfrm>
            <a:prstGeom prst="roundRect">
              <a:avLst>
                <a:gd name="adj" fmla="val 8815"/>
              </a:avLst>
            </a:prstGeom>
            <a:solidFill>
              <a:srgbClr val="F1F4F8"/>
            </a:solidFill>
            <a:ln>
              <a:noFill/>
            </a:ln>
            <a:effectLst>
              <a:outerShdw blurRad="76200" dist="76200" dir="18900000" algn="bl" rotWithShape="0">
                <a:schemeClr val="lt2"/>
              </a:outerShdw>
            </a:effectLst>
          </p:spPr>
          <p:txBody>
            <a:bodyPr spcFirstLastPara="1" wrap="square" lIns="182875" tIns="0" rIns="182875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Golos Text"/>
                <a:ea typeface="Golos Text"/>
                <a:cs typeface="Golos Text"/>
                <a:sym typeface="Golos Text"/>
              </a:endParaRPr>
            </a:p>
          </p:txBody>
        </p:sp>
        <p:sp>
          <p:nvSpPr>
            <p:cNvPr id="345" name="Google Shape;345;p35"/>
            <p:cNvSpPr/>
            <p:nvPr/>
          </p:nvSpPr>
          <p:spPr>
            <a:xfrm>
              <a:off x="2147547" y="2289378"/>
              <a:ext cx="2279100" cy="2279100"/>
            </a:xfrm>
            <a:prstGeom prst="roundRect">
              <a:avLst>
                <a:gd name="adj" fmla="val 8934"/>
              </a:avLst>
            </a:prstGeom>
            <a:solidFill>
              <a:schemeClr val="lt1"/>
            </a:solidFill>
            <a:ln>
              <a:noFill/>
            </a:ln>
            <a:effectLst>
              <a:outerShdw blurRad="12700" dist="12700" dir="18900000" algn="bl" rotWithShape="0">
                <a:schemeClr val="dk2">
                  <a:alpha val="20000"/>
                </a:schemeClr>
              </a:outerShdw>
            </a:effectLst>
          </p:spPr>
          <p:txBody>
            <a:bodyPr spcFirstLastPara="1" wrap="square" lIns="182875" tIns="0" rIns="182875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Golos Text"/>
                <a:ea typeface="Golos Text"/>
                <a:cs typeface="Golos Text"/>
                <a:sym typeface="Golos Text"/>
              </a:endParaRPr>
            </a:p>
          </p:txBody>
        </p:sp>
        <p:sp>
          <p:nvSpPr>
            <p:cNvPr id="346" name="Google Shape;346;p35"/>
            <p:cNvSpPr/>
            <p:nvPr/>
          </p:nvSpPr>
          <p:spPr>
            <a:xfrm>
              <a:off x="2147546" y="2289378"/>
              <a:ext cx="2279100" cy="2279100"/>
            </a:xfrm>
            <a:prstGeom prst="roundRect">
              <a:avLst>
                <a:gd name="adj" fmla="val 8577"/>
              </a:avLst>
            </a:prstGeom>
            <a:solidFill>
              <a:srgbClr val="F1F4F8"/>
            </a:solidFill>
            <a:ln w="9525" cap="flat" cmpd="sng">
              <a:solidFill>
                <a:schemeClr val="lt2">
                  <a:alpha val="4941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82875" tIns="0" rIns="182875" bIns="0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None/>
              </a:pPr>
              <a:r>
                <a:rPr lang="ru-RU" sz="1200" b="1">
                  <a:solidFill>
                    <a:srgbClr val="0B2027"/>
                  </a:solidFill>
                  <a:latin typeface="Golos Text"/>
                  <a:ea typeface="Golos Text"/>
                  <a:cs typeface="Golos Text"/>
                  <a:sym typeface="Golos Text"/>
                </a:rPr>
                <a:t>Single Thread</a:t>
              </a:r>
              <a:endParaRPr sz="1200" b="0" i="0" u="none" strike="noStrike" cap="none">
                <a:solidFill>
                  <a:srgbClr val="0B2027"/>
                </a:solidFill>
                <a:latin typeface="Golos Text"/>
                <a:ea typeface="Golos Text"/>
                <a:cs typeface="Golos Text"/>
                <a:sym typeface="Golos Text"/>
              </a:endParaRPr>
            </a:p>
            <a:p>
              <a:pPr marL="0" marR="0" lvl="0" indent="0" algn="ctr" rtl="0">
                <a:lnSpc>
                  <a:spcPct val="110000"/>
                </a:lnSpc>
                <a:spcBef>
                  <a:spcPts val="80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ru-RU" sz="1000">
                  <a:solidFill>
                    <a:srgbClr val="0B2027"/>
                  </a:solidFill>
                  <a:latin typeface="Golos Text"/>
                  <a:ea typeface="Golos Text"/>
                  <a:cs typeface="Golos Text"/>
                  <a:sym typeface="Golos Text"/>
                </a:rPr>
                <a:t>для дебагинга и магии типа %debug, %pdb или %prun</a:t>
              </a:r>
              <a:r>
                <a:rPr lang="ru-RU" sz="1000" b="0" i="0" u="none" strike="noStrike" cap="none">
                  <a:solidFill>
                    <a:srgbClr val="0B2027"/>
                  </a:solidFill>
                  <a:latin typeface="Golos Text"/>
                  <a:ea typeface="Golos Text"/>
                  <a:cs typeface="Golos Text"/>
                  <a:sym typeface="Golos Text"/>
                </a:rPr>
                <a:t>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47" name="Google Shape;347;p35"/>
          <p:cNvGrpSpPr/>
          <p:nvPr/>
        </p:nvGrpSpPr>
        <p:grpSpPr>
          <a:xfrm>
            <a:off x="6396255" y="3886259"/>
            <a:ext cx="2022474" cy="1910570"/>
            <a:chOff x="2147546" y="2289378"/>
            <a:chExt cx="2279101" cy="2279100"/>
          </a:xfrm>
        </p:grpSpPr>
        <p:sp>
          <p:nvSpPr>
            <p:cNvPr id="348" name="Google Shape;348;p35"/>
            <p:cNvSpPr/>
            <p:nvPr/>
          </p:nvSpPr>
          <p:spPr>
            <a:xfrm>
              <a:off x="2147546" y="2289378"/>
              <a:ext cx="2279100" cy="2279100"/>
            </a:xfrm>
            <a:prstGeom prst="roundRect">
              <a:avLst>
                <a:gd name="adj" fmla="val 8696"/>
              </a:avLst>
            </a:prstGeom>
            <a:solidFill>
              <a:srgbClr val="F1F4F8"/>
            </a:solidFill>
            <a:ln>
              <a:noFill/>
            </a:ln>
            <a:effectLst>
              <a:outerShdw blurRad="76200" dist="76200" dir="8100000" algn="tr" rotWithShape="0">
                <a:schemeClr val="dk2">
                  <a:alpha val="49410"/>
                </a:schemeClr>
              </a:outerShdw>
            </a:effectLst>
          </p:spPr>
          <p:txBody>
            <a:bodyPr spcFirstLastPara="1" wrap="square" lIns="182875" tIns="0" rIns="182875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Golos Text"/>
                <a:ea typeface="Golos Text"/>
                <a:cs typeface="Golos Text"/>
                <a:sym typeface="Golos Text"/>
              </a:endParaRPr>
            </a:p>
          </p:txBody>
        </p:sp>
        <p:sp>
          <p:nvSpPr>
            <p:cNvPr id="349" name="Google Shape;349;p35"/>
            <p:cNvSpPr/>
            <p:nvPr/>
          </p:nvSpPr>
          <p:spPr>
            <a:xfrm>
              <a:off x="2147546" y="2289378"/>
              <a:ext cx="2279100" cy="2279100"/>
            </a:xfrm>
            <a:prstGeom prst="roundRect">
              <a:avLst>
                <a:gd name="adj" fmla="val 8815"/>
              </a:avLst>
            </a:prstGeom>
            <a:solidFill>
              <a:srgbClr val="F1F4F8"/>
            </a:solidFill>
            <a:ln>
              <a:noFill/>
            </a:ln>
            <a:effectLst>
              <a:outerShdw blurRad="76200" dist="76200" dir="18900000" algn="bl" rotWithShape="0">
                <a:schemeClr val="lt2"/>
              </a:outerShdw>
            </a:effectLst>
          </p:spPr>
          <p:txBody>
            <a:bodyPr spcFirstLastPara="1" wrap="square" lIns="182875" tIns="0" rIns="182875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Golos Text"/>
                <a:ea typeface="Golos Text"/>
                <a:cs typeface="Golos Text"/>
                <a:sym typeface="Golos Text"/>
              </a:endParaRPr>
            </a:p>
          </p:txBody>
        </p:sp>
        <p:sp>
          <p:nvSpPr>
            <p:cNvPr id="350" name="Google Shape;350;p35"/>
            <p:cNvSpPr/>
            <p:nvPr/>
          </p:nvSpPr>
          <p:spPr>
            <a:xfrm>
              <a:off x="2147547" y="2289378"/>
              <a:ext cx="2279100" cy="2279100"/>
            </a:xfrm>
            <a:prstGeom prst="roundRect">
              <a:avLst>
                <a:gd name="adj" fmla="val 8934"/>
              </a:avLst>
            </a:prstGeom>
            <a:solidFill>
              <a:schemeClr val="lt1"/>
            </a:solidFill>
            <a:ln>
              <a:noFill/>
            </a:ln>
            <a:effectLst>
              <a:outerShdw blurRad="12700" dist="12700" dir="18900000" algn="bl" rotWithShape="0">
                <a:schemeClr val="dk2">
                  <a:alpha val="20000"/>
                </a:schemeClr>
              </a:outerShdw>
            </a:effectLst>
          </p:spPr>
          <p:txBody>
            <a:bodyPr spcFirstLastPara="1" wrap="square" lIns="182875" tIns="0" rIns="182875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Golos Text"/>
                <a:ea typeface="Golos Text"/>
                <a:cs typeface="Golos Text"/>
                <a:sym typeface="Golos Text"/>
              </a:endParaRPr>
            </a:p>
          </p:txBody>
        </p:sp>
        <p:sp>
          <p:nvSpPr>
            <p:cNvPr id="351" name="Google Shape;351;p35"/>
            <p:cNvSpPr/>
            <p:nvPr/>
          </p:nvSpPr>
          <p:spPr>
            <a:xfrm>
              <a:off x="2147546" y="2289378"/>
              <a:ext cx="2279100" cy="2279100"/>
            </a:xfrm>
            <a:prstGeom prst="roundRect">
              <a:avLst>
                <a:gd name="adj" fmla="val 8577"/>
              </a:avLst>
            </a:prstGeom>
            <a:solidFill>
              <a:srgbClr val="F1F4F8"/>
            </a:solidFill>
            <a:ln w="9525" cap="flat" cmpd="sng">
              <a:solidFill>
                <a:schemeClr val="lt2">
                  <a:alpha val="4941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82875" tIns="0" rIns="182875" bIns="0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None/>
              </a:pPr>
              <a:r>
                <a:rPr lang="ru-RU" sz="1200" b="1">
                  <a:solidFill>
                    <a:srgbClr val="0B2027"/>
                  </a:solidFill>
                  <a:latin typeface="Golos Text"/>
                  <a:ea typeface="Golos Text"/>
                  <a:cs typeface="Golos Text"/>
                  <a:sym typeface="Golos Text"/>
                </a:rPr>
                <a:t>Dask Distributed (сluster)</a:t>
              </a:r>
              <a:endParaRPr sz="1200" b="0" i="0" u="none" strike="noStrike" cap="none">
                <a:solidFill>
                  <a:srgbClr val="0B2027"/>
                </a:solidFill>
                <a:latin typeface="Golos Text"/>
                <a:ea typeface="Golos Text"/>
                <a:cs typeface="Golos Text"/>
                <a:sym typeface="Golos Text"/>
              </a:endParaRPr>
            </a:p>
            <a:p>
              <a:pPr marL="0" marR="0" lvl="0" indent="0" algn="ctr" rtl="0">
                <a:lnSpc>
                  <a:spcPct val="128571"/>
                </a:lnSpc>
                <a:spcBef>
                  <a:spcPts val="800"/>
                </a:spcBef>
                <a:spcAft>
                  <a:spcPts val="0"/>
                </a:spcAft>
                <a:buNone/>
              </a:pPr>
              <a:r>
                <a:rPr lang="ru-RU" sz="1000">
                  <a:solidFill>
                    <a:srgbClr val="0B2027"/>
                  </a:solidFill>
                  <a:latin typeface="Golos Text"/>
                  <a:ea typeface="Golos Text"/>
                  <a:cs typeface="Golos Text"/>
                  <a:sym typeface="Golos Text"/>
                </a:rPr>
                <a:t>для асинхронного API и удобной диагностически на локальном ПК</a:t>
              </a:r>
              <a:r>
                <a:rPr lang="ru-RU" sz="1000" b="0" i="0" u="none" strike="noStrike" cap="none">
                  <a:solidFill>
                    <a:srgbClr val="0B2027"/>
                  </a:solidFill>
                  <a:latin typeface="Golos Text"/>
                  <a:ea typeface="Golos Text"/>
                  <a:cs typeface="Golos Text"/>
                  <a:sym typeface="Golos Text"/>
                </a:rPr>
                <a:t>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52" name="Google Shape;352;p35"/>
          <p:cNvGrpSpPr/>
          <p:nvPr/>
        </p:nvGrpSpPr>
        <p:grpSpPr>
          <a:xfrm>
            <a:off x="4149443" y="3886259"/>
            <a:ext cx="2022474" cy="1910570"/>
            <a:chOff x="2147546" y="2289378"/>
            <a:chExt cx="2279101" cy="2279100"/>
          </a:xfrm>
        </p:grpSpPr>
        <p:sp>
          <p:nvSpPr>
            <p:cNvPr id="353" name="Google Shape;353;p35"/>
            <p:cNvSpPr/>
            <p:nvPr/>
          </p:nvSpPr>
          <p:spPr>
            <a:xfrm>
              <a:off x="2147546" y="2289378"/>
              <a:ext cx="2279100" cy="2279100"/>
            </a:xfrm>
            <a:prstGeom prst="roundRect">
              <a:avLst>
                <a:gd name="adj" fmla="val 8696"/>
              </a:avLst>
            </a:prstGeom>
            <a:solidFill>
              <a:srgbClr val="F1F4F8"/>
            </a:solidFill>
            <a:ln>
              <a:noFill/>
            </a:ln>
            <a:effectLst>
              <a:outerShdw blurRad="76200" dist="76200" dir="8100000" algn="tr" rotWithShape="0">
                <a:schemeClr val="dk2">
                  <a:alpha val="49410"/>
                </a:schemeClr>
              </a:outerShdw>
            </a:effectLst>
          </p:spPr>
          <p:txBody>
            <a:bodyPr spcFirstLastPara="1" wrap="square" lIns="182875" tIns="0" rIns="182875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Golos Text"/>
                <a:ea typeface="Golos Text"/>
                <a:cs typeface="Golos Text"/>
                <a:sym typeface="Golos Text"/>
              </a:endParaRPr>
            </a:p>
          </p:txBody>
        </p:sp>
        <p:sp>
          <p:nvSpPr>
            <p:cNvPr id="354" name="Google Shape;354;p35"/>
            <p:cNvSpPr/>
            <p:nvPr/>
          </p:nvSpPr>
          <p:spPr>
            <a:xfrm>
              <a:off x="2147546" y="2289378"/>
              <a:ext cx="2279100" cy="2279100"/>
            </a:xfrm>
            <a:prstGeom prst="roundRect">
              <a:avLst>
                <a:gd name="adj" fmla="val 8815"/>
              </a:avLst>
            </a:prstGeom>
            <a:solidFill>
              <a:srgbClr val="F1F4F8"/>
            </a:solidFill>
            <a:ln>
              <a:noFill/>
            </a:ln>
            <a:effectLst>
              <a:outerShdw blurRad="76200" dist="76200" dir="18900000" algn="bl" rotWithShape="0">
                <a:schemeClr val="lt2"/>
              </a:outerShdw>
            </a:effectLst>
          </p:spPr>
          <p:txBody>
            <a:bodyPr spcFirstLastPara="1" wrap="square" lIns="182875" tIns="0" rIns="182875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Golos Text"/>
                <a:ea typeface="Golos Text"/>
                <a:cs typeface="Golos Text"/>
                <a:sym typeface="Golos Text"/>
              </a:endParaRPr>
            </a:p>
          </p:txBody>
        </p:sp>
        <p:sp>
          <p:nvSpPr>
            <p:cNvPr id="355" name="Google Shape;355;p35"/>
            <p:cNvSpPr/>
            <p:nvPr/>
          </p:nvSpPr>
          <p:spPr>
            <a:xfrm>
              <a:off x="2147547" y="2289378"/>
              <a:ext cx="2279100" cy="2279100"/>
            </a:xfrm>
            <a:prstGeom prst="roundRect">
              <a:avLst>
                <a:gd name="adj" fmla="val 8934"/>
              </a:avLst>
            </a:prstGeom>
            <a:solidFill>
              <a:schemeClr val="lt1"/>
            </a:solidFill>
            <a:ln>
              <a:noFill/>
            </a:ln>
            <a:effectLst>
              <a:outerShdw blurRad="12700" dist="12700" dir="18900000" algn="bl" rotWithShape="0">
                <a:schemeClr val="dk2">
                  <a:alpha val="20000"/>
                </a:schemeClr>
              </a:outerShdw>
            </a:effectLst>
          </p:spPr>
          <p:txBody>
            <a:bodyPr spcFirstLastPara="1" wrap="square" lIns="182875" tIns="0" rIns="182875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Golos Text"/>
                <a:ea typeface="Golos Text"/>
                <a:cs typeface="Golos Text"/>
                <a:sym typeface="Golos Text"/>
              </a:endParaRPr>
            </a:p>
          </p:txBody>
        </p:sp>
        <p:sp>
          <p:nvSpPr>
            <p:cNvPr id="356" name="Google Shape;356;p35"/>
            <p:cNvSpPr/>
            <p:nvPr/>
          </p:nvSpPr>
          <p:spPr>
            <a:xfrm>
              <a:off x="2147546" y="2289378"/>
              <a:ext cx="2279100" cy="2279100"/>
            </a:xfrm>
            <a:prstGeom prst="roundRect">
              <a:avLst>
                <a:gd name="adj" fmla="val 8577"/>
              </a:avLst>
            </a:prstGeom>
            <a:solidFill>
              <a:srgbClr val="F1F4F8"/>
            </a:solidFill>
            <a:ln w="9525" cap="flat" cmpd="sng">
              <a:solidFill>
                <a:schemeClr val="lt2">
                  <a:alpha val="4941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82875" tIns="0" rIns="182875" bIns="0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None/>
              </a:pPr>
              <a:r>
                <a:rPr lang="ru-RU" sz="1200" b="1">
                  <a:solidFill>
                    <a:srgbClr val="0B2027"/>
                  </a:solidFill>
                  <a:latin typeface="Golos Text"/>
                  <a:ea typeface="Golos Text"/>
                  <a:cs typeface="Golos Text"/>
                  <a:sym typeface="Golos Text"/>
                </a:rPr>
                <a:t>Dask Distributed(local)</a:t>
              </a:r>
              <a:endParaRPr sz="100">
                <a:highlight>
                  <a:schemeClr val="lt2"/>
                </a:highlight>
              </a:endParaRPr>
            </a:p>
            <a:p>
              <a:pPr marL="0" marR="0" lvl="0" indent="0" algn="ctr" rtl="0">
                <a:lnSpc>
                  <a:spcPct val="128571"/>
                </a:lnSpc>
                <a:spcBef>
                  <a:spcPts val="800"/>
                </a:spcBef>
                <a:spcAft>
                  <a:spcPts val="0"/>
                </a:spcAft>
                <a:buNone/>
              </a:pPr>
              <a:r>
                <a:rPr lang="ru-RU" sz="1000">
                  <a:solidFill>
                    <a:srgbClr val="0B2027"/>
                  </a:solidFill>
                  <a:latin typeface="Golos Text"/>
                  <a:ea typeface="Golos Text"/>
                  <a:cs typeface="Golos Text"/>
                  <a:sym typeface="Golos Text"/>
                </a:rPr>
                <a:t>для асинхронного API</a:t>
              </a:r>
              <a:endParaRPr sz="1000">
                <a:solidFill>
                  <a:srgbClr val="0B2027"/>
                </a:solidFill>
                <a:latin typeface="Golos Text"/>
                <a:ea typeface="Golos Text"/>
                <a:cs typeface="Golos Text"/>
                <a:sym typeface="Golos Text"/>
              </a:endParaRPr>
            </a:p>
            <a:p>
              <a:pPr marL="0" marR="0" lvl="0" indent="0" algn="ctr" rtl="0">
                <a:lnSpc>
                  <a:spcPct val="12857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000">
                  <a:solidFill>
                    <a:srgbClr val="0B2027"/>
                  </a:solidFill>
                  <a:latin typeface="Golos Text"/>
                  <a:ea typeface="Golos Text"/>
                  <a:cs typeface="Golos Text"/>
                  <a:sym typeface="Golos Text"/>
                </a:rPr>
                <a:t>и удобной диагностически на локальном ПК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57" name="Google Shape;357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0538" y="1806675"/>
            <a:ext cx="2464170" cy="3930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Neomorphic Color System">
      <a:dk1>
        <a:srgbClr val="526290"/>
      </a:dk1>
      <a:lt1>
        <a:srgbClr val="F1F4F8"/>
      </a:lt1>
      <a:dk2>
        <a:srgbClr val="DBDFEA"/>
      </a:dk2>
      <a:lt2>
        <a:srgbClr val="FFFFFF"/>
      </a:lt2>
      <a:accent1>
        <a:srgbClr val="651FFF"/>
      </a:accent1>
      <a:accent2>
        <a:srgbClr val="7C4DFF"/>
      </a:accent2>
      <a:accent3>
        <a:srgbClr val="FF1744"/>
      </a:accent3>
      <a:accent4>
        <a:srgbClr val="FF5252"/>
      </a:accent4>
      <a:accent5>
        <a:srgbClr val="00BFA5"/>
      </a:accent5>
      <a:accent6>
        <a:srgbClr val="1DE9B6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254</TotalTime>
  <Words>1327</Words>
  <Application>Microsoft Office PowerPoint</Application>
  <PresentationFormat>Широкоэкранный</PresentationFormat>
  <Paragraphs>160</Paragraphs>
  <Slides>14</Slides>
  <Notes>14</Notes>
  <HiddenSlides>1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22" baseType="lpstr">
      <vt:lpstr>Courier New</vt:lpstr>
      <vt:lpstr>Golos Text SemiBold</vt:lpstr>
      <vt:lpstr>Golos Text</vt:lpstr>
      <vt:lpstr>Caveat</vt:lpstr>
      <vt:lpstr>Arial</vt:lpstr>
      <vt:lpstr>Pacifico</vt:lpstr>
      <vt:lpstr>Calibri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Алексей Махнев</dc:creator>
  <cp:lastModifiedBy>Махнева Оксана Юрьевна</cp:lastModifiedBy>
  <cp:revision>6</cp:revision>
  <dcterms:modified xsi:type="dcterms:W3CDTF">2025-01-31T07:39:09Z</dcterms:modified>
</cp:coreProperties>
</file>